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27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66543" y="4358466"/>
            <a:ext cx="13354913" cy="14535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3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95711" y="2801086"/>
            <a:ext cx="14096576" cy="5367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populationreview.com/states/mississippi-populati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rldpopulationreview.com/states/arkansas-populati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worldpopulationreview.com/states/virginia-population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ldpopulationreview.com/states/new-york-population" TargetMode="External"/><Relationship Id="rId5" Type="http://schemas.openxmlformats.org/officeDocument/2006/relationships/hyperlink" Target="https://worldpopulationreview.com/states/california-population" TargetMode="External"/><Relationship Id="rId4" Type="http://schemas.openxmlformats.org/officeDocument/2006/relationships/hyperlink" Target="https://worldpopulationreview.com/states/district-of-columbia-populatio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4366" y="5590311"/>
            <a:ext cx="6076949" cy="3809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2670" y="0"/>
            <a:ext cx="5333999" cy="37909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2944" y="2295873"/>
            <a:ext cx="12689840" cy="2148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6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Factors Influencing the </a:t>
            </a:r>
            <a:r>
              <a:rPr sz="6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Residential  </a:t>
            </a:r>
            <a:r>
              <a:rPr sz="6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/>
                <a:cs typeface="Trebuchet MS"/>
              </a:rPr>
              <a:t>House Prices in the United States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910394" y="7695086"/>
            <a:ext cx="60413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9440" algn="l"/>
              </a:tabLst>
            </a:pPr>
            <a:r>
              <a:rPr sz="3400" b="1" spc="-155" dirty="0">
                <a:latin typeface="Trebuchet MS"/>
                <a:cs typeface="Trebuchet MS"/>
              </a:rPr>
              <a:t>-	</a:t>
            </a:r>
            <a:r>
              <a:rPr sz="3400" b="1" spc="135" dirty="0">
                <a:latin typeface="Trebuchet MS"/>
                <a:cs typeface="Trebuchet MS"/>
              </a:rPr>
              <a:t>P</a:t>
            </a:r>
            <a:r>
              <a:rPr sz="3400" b="1" spc="-165" dirty="0">
                <a:latin typeface="Trebuchet MS"/>
                <a:cs typeface="Trebuchet MS"/>
              </a:rPr>
              <a:t> </a:t>
            </a:r>
            <a:r>
              <a:rPr sz="3400" b="1" spc="190" dirty="0">
                <a:latin typeface="Trebuchet MS"/>
                <a:cs typeface="Trebuchet MS"/>
              </a:rPr>
              <a:t>A</a:t>
            </a:r>
            <a:r>
              <a:rPr sz="3400" b="1" spc="-160" dirty="0">
                <a:latin typeface="Trebuchet MS"/>
                <a:cs typeface="Trebuchet MS"/>
              </a:rPr>
              <a:t> </a:t>
            </a:r>
            <a:r>
              <a:rPr sz="3400" b="1" spc="380" dirty="0">
                <a:latin typeface="Trebuchet MS"/>
                <a:cs typeface="Trebuchet MS"/>
              </a:rPr>
              <a:t>MOHAMMED</a:t>
            </a:r>
            <a:r>
              <a:rPr sz="3400" b="1" spc="-160" dirty="0">
                <a:latin typeface="Trebuchet MS"/>
                <a:cs typeface="Trebuchet MS"/>
              </a:rPr>
              <a:t> </a:t>
            </a:r>
            <a:r>
              <a:rPr sz="3400" b="1" spc="210" dirty="0">
                <a:latin typeface="Trebuchet MS"/>
                <a:cs typeface="Trebuchet MS"/>
              </a:rPr>
              <a:t>ARSHAD</a:t>
            </a:r>
            <a:endParaRPr sz="3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0291" y="175569"/>
              <a:ext cx="16708119" cy="10111740"/>
            </a:xfrm>
            <a:custGeom>
              <a:avLst/>
              <a:gdLst/>
              <a:ahLst/>
              <a:cxnLst/>
              <a:rect l="l" t="t" r="r" b="b"/>
              <a:pathLst>
                <a:path w="16708119" h="10111740">
                  <a:moveTo>
                    <a:pt x="16707707" y="10111429"/>
                  </a:moveTo>
                  <a:lnTo>
                    <a:pt x="0" y="10111429"/>
                  </a:lnTo>
                  <a:lnTo>
                    <a:pt x="0" y="0"/>
                  </a:lnTo>
                  <a:lnTo>
                    <a:pt x="16707707" y="0"/>
                  </a:lnTo>
                  <a:lnTo>
                    <a:pt x="16707707" y="10111429"/>
                  </a:lnTo>
                  <a:close/>
                </a:path>
              </a:pathLst>
            </a:custGeom>
            <a:solidFill>
              <a:srgbClr val="252826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1516" y="575995"/>
            <a:ext cx="8074025" cy="1064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00" b="1" spc="610" dirty="0">
                <a:solidFill>
                  <a:srgbClr val="FFFEE6"/>
                </a:solidFill>
                <a:latin typeface="Trebuchet MS"/>
                <a:cs typeface="Trebuchet MS"/>
              </a:rPr>
              <a:t>Age</a:t>
            </a:r>
            <a:r>
              <a:rPr sz="6800" b="1" spc="305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420" dirty="0">
                <a:solidFill>
                  <a:srgbClr val="FFFEE6"/>
                </a:solidFill>
                <a:latin typeface="Trebuchet MS"/>
                <a:cs typeface="Trebuchet MS"/>
              </a:rPr>
              <a:t>and</a:t>
            </a:r>
            <a:r>
              <a:rPr sz="6800" b="1" spc="310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260" dirty="0">
                <a:solidFill>
                  <a:srgbClr val="FFFEE6"/>
                </a:solidFill>
                <a:latin typeface="Trebuchet MS"/>
                <a:cs typeface="Trebuchet MS"/>
              </a:rPr>
              <a:t>condition</a:t>
            </a:r>
            <a:endParaRPr sz="6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0125" y="210460"/>
            <a:ext cx="857250" cy="5055235"/>
            <a:chOff x="1580125" y="210460"/>
            <a:chExt cx="857250" cy="5055235"/>
          </a:xfrm>
        </p:grpSpPr>
        <p:sp>
          <p:nvSpPr>
            <p:cNvPr id="7" name="object 7"/>
            <p:cNvSpPr/>
            <p:nvPr/>
          </p:nvSpPr>
          <p:spPr>
            <a:xfrm>
              <a:off x="1580125" y="210460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0" y="857249"/>
                  </a:moveTo>
                  <a:lnTo>
                    <a:pt x="0" y="0"/>
                  </a:lnTo>
                  <a:lnTo>
                    <a:pt x="857249" y="0"/>
                  </a:lnTo>
                  <a:lnTo>
                    <a:pt x="0" y="857249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2560343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3589043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5132093"/>
              <a:ext cx="133350" cy="1333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203235" y="2373717"/>
            <a:ext cx="15892780" cy="4074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Houses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newer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appraise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higher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value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9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5080">
              <a:lnSpc>
                <a:spcPct val="114399"/>
              </a:lnSpc>
            </a:pP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because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Tahoma"/>
                <a:cs typeface="Tahoma"/>
              </a:rPr>
              <a:t>fact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critical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parts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house,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like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ahoma"/>
                <a:cs typeface="Tahoma"/>
              </a:rPr>
              <a:t>plumbing,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electrical,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roof,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appliances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newer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therefore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less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Tahoma"/>
                <a:cs typeface="Tahoma"/>
              </a:rPr>
              <a:t>likely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break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down,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generate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savings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buyer.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220979">
              <a:lnSpc>
                <a:spcPct val="114399"/>
              </a:lnSpc>
            </a:pP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Many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buyers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pay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top-dollar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move-in-ready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home.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35" dirty="0">
                <a:solidFill>
                  <a:srgbClr val="FFFFFF"/>
                </a:solidFill>
                <a:latin typeface="Tahoma"/>
                <a:cs typeface="Tahoma"/>
              </a:rPr>
              <a:t>why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most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buyers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require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an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inspection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contingency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their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contract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60" dirty="0">
                <a:solidFill>
                  <a:srgbClr val="FFFFFF"/>
                </a:solidFill>
                <a:latin typeface="Tahoma"/>
                <a:cs typeface="Tahoma"/>
              </a:rPr>
              <a:t>—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they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want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negotiate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repairs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avoid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Tahoma"/>
                <a:cs typeface="Tahoma"/>
              </a:rPr>
              <a:t>any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major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expenses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Tahoma"/>
                <a:cs typeface="Tahoma"/>
              </a:rPr>
              <a:t>sale.</a:t>
            </a:r>
            <a:endParaRPr sz="29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0291" y="175568"/>
              <a:ext cx="16708119" cy="10111740"/>
            </a:xfrm>
            <a:custGeom>
              <a:avLst/>
              <a:gdLst/>
              <a:ahLst/>
              <a:cxnLst/>
              <a:rect l="l" t="t" r="r" b="b"/>
              <a:pathLst>
                <a:path w="16708119" h="10111740">
                  <a:moveTo>
                    <a:pt x="16707707" y="10111430"/>
                  </a:moveTo>
                  <a:lnTo>
                    <a:pt x="0" y="10111430"/>
                  </a:lnTo>
                  <a:lnTo>
                    <a:pt x="0" y="0"/>
                  </a:lnTo>
                  <a:lnTo>
                    <a:pt x="16707707" y="0"/>
                  </a:lnTo>
                  <a:lnTo>
                    <a:pt x="16707707" y="10111430"/>
                  </a:lnTo>
                  <a:close/>
                </a:path>
              </a:pathLst>
            </a:custGeom>
            <a:solidFill>
              <a:srgbClr val="252826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1516" y="575993"/>
            <a:ext cx="7379970" cy="1064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00" b="1" dirty="0">
                <a:solidFill>
                  <a:srgbClr val="FFFEE6"/>
                </a:solidFill>
                <a:latin typeface="Trebuchet MS"/>
                <a:cs typeface="Trebuchet MS"/>
              </a:rPr>
              <a:t>The</a:t>
            </a:r>
            <a:r>
              <a:rPr sz="6800" b="1" spc="300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385" dirty="0">
                <a:solidFill>
                  <a:srgbClr val="FFFEE6"/>
                </a:solidFill>
                <a:latin typeface="Trebuchet MS"/>
                <a:cs typeface="Trebuchet MS"/>
              </a:rPr>
              <a:t>local</a:t>
            </a:r>
            <a:r>
              <a:rPr sz="6800" b="1" spc="305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235" dirty="0">
                <a:solidFill>
                  <a:srgbClr val="FFFEE6"/>
                </a:solidFill>
                <a:latin typeface="Trebuchet MS"/>
                <a:cs typeface="Trebuchet MS"/>
              </a:rPr>
              <a:t>market</a:t>
            </a:r>
            <a:endParaRPr sz="6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0125" y="210457"/>
            <a:ext cx="857250" cy="8655685"/>
            <a:chOff x="1580125" y="210457"/>
            <a:chExt cx="857250" cy="8655685"/>
          </a:xfrm>
        </p:grpSpPr>
        <p:sp>
          <p:nvSpPr>
            <p:cNvPr id="7" name="object 7"/>
            <p:cNvSpPr/>
            <p:nvPr/>
          </p:nvSpPr>
          <p:spPr>
            <a:xfrm>
              <a:off x="1580125" y="210457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0" y="857249"/>
                  </a:moveTo>
                  <a:lnTo>
                    <a:pt x="0" y="0"/>
                  </a:lnTo>
                  <a:lnTo>
                    <a:pt x="857249" y="0"/>
                  </a:lnTo>
                  <a:lnTo>
                    <a:pt x="0" y="857249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2560342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4617742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5646442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6675142"/>
              <a:ext cx="133350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5090" y="8732542"/>
              <a:ext cx="133350" cy="1333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203235" y="2308108"/>
            <a:ext cx="16037560" cy="722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1970">
              <a:lnSpc>
                <a:spcPct val="114399"/>
              </a:lnSpc>
              <a:spcBef>
                <a:spcPts val="100"/>
              </a:spcBef>
            </a:pPr>
            <a:r>
              <a:rPr sz="29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Even </a:t>
            </a:r>
            <a:r>
              <a:rPr sz="29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if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house 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excellent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condition, in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best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location,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with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premium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upgrades,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9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number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other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properties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sale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area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number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buyers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market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sz="2950" spc="-9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impact</a:t>
            </a:r>
            <a:r>
              <a:rPr sz="295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house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value.</a:t>
            </a:r>
            <a:endParaRPr sz="295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there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lot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buyers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competing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fewer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homes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it’s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seller’s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market.</a:t>
            </a:r>
            <a:endParaRPr sz="295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950" dirty="0">
              <a:latin typeface="Lucida Sans Unicode"/>
              <a:cs typeface="Lucida Sans Unicode"/>
            </a:endParaRPr>
          </a:p>
          <a:p>
            <a:pPr marL="109220" indent="-97155">
              <a:lnSpc>
                <a:spcPct val="100000"/>
              </a:lnSpc>
            </a:pPr>
            <a:r>
              <a:rPr sz="2950" spc="-2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market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few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buyers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but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many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homes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market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29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referred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buyer’s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market.</a:t>
            </a:r>
            <a:endParaRPr sz="295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 dirty="0">
              <a:latin typeface="Lucida Sans Unicode"/>
              <a:cs typeface="Lucida Sans Unicode"/>
            </a:endParaRPr>
          </a:p>
          <a:p>
            <a:pPr marL="12700" marR="5080" indent="96520">
              <a:lnSpc>
                <a:spcPct val="114399"/>
              </a:lnSpc>
            </a:pPr>
            <a:r>
              <a:rPr sz="29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market 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conditions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affect </a:t>
            </a:r>
            <a:r>
              <a:rPr sz="29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how </a:t>
            </a:r>
            <a:r>
              <a:rPr sz="295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long </a:t>
            </a:r>
            <a:r>
              <a:rPr sz="29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it </a:t>
            </a:r>
            <a:r>
              <a:rPr sz="29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takes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house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sell.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a 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seller’s </a:t>
            </a:r>
            <a:r>
              <a:rPr sz="29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market, 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houses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tend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sell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quickly,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whereas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buyer’s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market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it’s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typical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houses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see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longer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days </a:t>
            </a:r>
            <a:r>
              <a:rPr sz="2950" spc="-9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95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market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(DOM).</a:t>
            </a:r>
            <a:endParaRPr sz="295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 dirty="0">
              <a:latin typeface="Lucida Sans Unicode"/>
              <a:cs typeface="Lucida Sans Unicode"/>
            </a:endParaRPr>
          </a:p>
          <a:p>
            <a:pPr marL="12700" marR="432434">
              <a:lnSpc>
                <a:spcPct val="114399"/>
              </a:lnSpc>
            </a:pP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house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has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been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market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longer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period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time,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buyers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may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perceive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there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is </a:t>
            </a:r>
            <a:r>
              <a:rPr sz="2950" spc="-91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something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wrong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price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too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high.</a:t>
            </a:r>
            <a:endParaRPr sz="29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0291" y="175568"/>
              <a:ext cx="16708119" cy="10111740"/>
            </a:xfrm>
            <a:custGeom>
              <a:avLst/>
              <a:gdLst/>
              <a:ahLst/>
              <a:cxnLst/>
              <a:rect l="l" t="t" r="r" b="b"/>
              <a:pathLst>
                <a:path w="16708119" h="10111740">
                  <a:moveTo>
                    <a:pt x="16707707" y="10111429"/>
                  </a:moveTo>
                  <a:lnTo>
                    <a:pt x="0" y="10111429"/>
                  </a:lnTo>
                  <a:lnTo>
                    <a:pt x="0" y="0"/>
                  </a:lnTo>
                  <a:lnTo>
                    <a:pt x="16707707" y="0"/>
                  </a:lnTo>
                  <a:lnTo>
                    <a:pt x="16707707" y="10111429"/>
                  </a:lnTo>
                  <a:close/>
                </a:path>
              </a:pathLst>
            </a:custGeom>
            <a:solidFill>
              <a:srgbClr val="252826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31516" y="581709"/>
            <a:ext cx="12591415" cy="184023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825"/>
              </a:spcBef>
            </a:pPr>
            <a:r>
              <a:rPr sz="6200" b="1" spc="420" dirty="0">
                <a:solidFill>
                  <a:srgbClr val="FFFEE6"/>
                </a:solidFill>
                <a:latin typeface="Trebuchet MS"/>
                <a:cs typeface="Trebuchet MS"/>
              </a:rPr>
              <a:t>Microfactors</a:t>
            </a:r>
            <a:r>
              <a:rPr sz="6200" b="1" spc="295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200" b="1" spc="260" dirty="0">
                <a:solidFill>
                  <a:srgbClr val="FFFEE6"/>
                </a:solidFill>
                <a:latin typeface="Trebuchet MS"/>
                <a:cs typeface="Trebuchet MS"/>
              </a:rPr>
              <a:t>influencing</a:t>
            </a:r>
            <a:r>
              <a:rPr sz="6200" b="1" spc="295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200" b="1" spc="270" dirty="0">
                <a:solidFill>
                  <a:srgbClr val="FFFEE6"/>
                </a:solidFill>
                <a:latin typeface="Trebuchet MS"/>
                <a:cs typeface="Trebuchet MS"/>
              </a:rPr>
              <a:t>house </a:t>
            </a:r>
            <a:r>
              <a:rPr sz="6200" b="1" spc="-1850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200" b="1" spc="345" dirty="0">
                <a:solidFill>
                  <a:srgbClr val="FFFEE6"/>
                </a:solidFill>
                <a:latin typeface="Trebuchet MS"/>
                <a:cs typeface="Trebuchet MS"/>
              </a:rPr>
              <a:t>prices</a:t>
            </a:r>
            <a:endParaRPr sz="62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0125" y="210457"/>
            <a:ext cx="857250" cy="7665084"/>
            <a:chOff x="1580125" y="210457"/>
            <a:chExt cx="857250" cy="7665084"/>
          </a:xfrm>
        </p:grpSpPr>
        <p:sp>
          <p:nvSpPr>
            <p:cNvPr id="7" name="object 7"/>
            <p:cNvSpPr/>
            <p:nvPr/>
          </p:nvSpPr>
          <p:spPr>
            <a:xfrm>
              <a:off x="1580125" y="210457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0" y="857249"/>
                  </a:moveTo>
                  <a:lnTo>
                    <a:pt x="0" y="0"/>
                  </a:lnTo>
                  <a:lnTo>
                    <a:pt x="857249" y="0"/>
                  </a:lnTo>
                  <a:lnTo>
                    <a:pt x="0" y="857249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4141492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5684542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7741942"/>
              <a:ext cx="133350" cy="13334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82226" y="2891304"/>
            <a:ext cx="16262985" cy="5652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50" b="1" spc="145" dirty="0">
                <a:solidFill>
                  <a:srgbClr val="FFFFFF"/>
                </a:solidFill>
                <a:latin typeface="Trebuchet MS"/>
                <a:cs typeface="Trebuchet MS"/>
              </a:rPr>
              <a:t>Comparable</a:t>
            </a:r>
            <a:r>
              <a:rPr sz="315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135" dirty="0">
                <a:solidFill>
                  <a:srgbClr val="FFFFFF"/>
                </a:solidFill>
                <a:latin typeface="Trebuchet MS"/>
                <a:cs typeface="Trebuchet MS"/>
              </a:rPr>
              <a:t>sales</a:t>
            </a:r>
            <a:endParaRPr sz="31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00" dirty="0">
              <a:latin typeface="Trebuchet MS"/>
              <a:cs typeface="Trebuchet MS"/>
            </a:endParaRPr>
          </a:p>
          <a:p>
            <a:pPr marL="233679" marR="1343025">
              <a:lnSpc>
                <a:spcPct val="114399"/>
              </a:lnSpc>
            </a:pPr>
            <a:r>
              <a:rPr sz="29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closed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sale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price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houses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recently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sold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neighborhood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they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serve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950" spc="-9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foundation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unique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comparative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market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analysis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(CMA)</a:t>
            </a:r>
            <a:endParaRPr sz="295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 dirty="0">
              <a:latin typeface="Lucida Sans Unicode"/>
              <a:cs typeface="Lucida Sans Unicode"/>
            </a:endParaRPr>
          </a:p>
          <a:p>
            <a:pPr marL="233679" marR="5080">
              <a:lnSpc>
                <a:spcPct val="114399"/>
              </a:lnSpc>
            </a:pP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Products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only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worth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what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consumers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willing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pay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them.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215" dirty="0">
                <a:solidFill>
                  <a:srgbClr val="FFFFFF"/>
                </a:solidFill>
                <a:latin typeface="Lucida Sans Unicode"/>
                <a:cs typeface="Lucida Sans Unicode"/>
              </a:rPr>
              <a:t>That’s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why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comps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focus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sz="2950" spc="-91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sold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homes,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not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prices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set 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by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9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owner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competition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for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their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currently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listed 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houses.</a:t>
            </a:r>
            <a:endParaRPr sz="295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 dirty="0">
              <a:latin typeface="Lucida Sans Unicode"/>
              <a:cs typeface="Lucida Sans Unicode"/>
            </a:endParaRPr>
          </a:p>
          <a:p>
            <a:pPr marL="233679" marR="1369060" indent="96520">
              <a:lnSpc>
                <a:spcPct val="114399"/>
              </a:lnSpc>
            </a:pP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Sold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prices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tells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exactly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what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buyers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were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recently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willing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pay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other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houses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950" spc="-91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neighbourhood.</a:t>
            </a:r>
            <a:endParaRPr sz="295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0291" y="175569"/>
              <a:ext cx="16708119" cy="10111740"/>
            </a:xfrm>
            <a:custGeom>
              <a:avLst/>
              <a:gdLst/>
              <a:ahLst/>
              <a:cxnLst/>
              <a:rect l="l" t="t" r="r" b="b"/>
              <a:pathLst>
                <a:path w="16708119" h="10111740">
                  <a:moveTo>
                    <a:pt x="16707707" y="10111429"/>
                  </a:moveTo>
                  <a:lnTo>
                    <a:pt x="0" y="10111429"/>
                  </a:lnTo>
                  <a:lnTo>
                    <a:pt x="0" y="0"/>
                  </a:lnTo>
                  <a:lnTo>
                    <a:pt x="16707707" y="0"/>
                  </a:lnTo>
                  <a:lnTo>
                    <a:pt x="16707707" y="10111429"/>
                  </a:lnTo>
                  <a:close/>
                </a:path>
              </a:pathLst>
            </a:custGeom>
            <a:solidFill>
              <a:srgbClr val="252826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0125" y="210457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0" y="857249"/>
                  </a:moveTo>
                  <a:lnTo>
                    <a:pt x="0" y="0"/>
                  </a:lnTo>
                  <a:lnTo>
                    <a:pt x="857249" y="0"/>
                  </a:lnTo>
                  <a:lnTo>
                    <a:pt x="0" y="857249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3473189"/>
              <a:ext cx="133350" cy="133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5016239"/>
              <a:ext cx="133350" cy="1333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5090" y="6559289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5090" y="8102340"/>
              <a:ext cx="133350" cy="13334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203235" y="3220955"/>
            <a:ext cx="15989935" cy="568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215">
              <a:lnSpc>
                <a:spcPct val="114399"/>
              </a:lnSpc>
              <a:spcBef>
                <a:spcPts val="100"/>
              </a:spcBef>
            </a:pP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How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much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money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one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makes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home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sale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often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depends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how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good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agent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is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at </a:t>
            </a:r>
            <a:r>
              <a:rPr sz="2950" spc="-9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pricing</a:t>
            </a:r>
            <a:r>
              <a:rPr sz="295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presentation.</a:t>
            </a:r>
            <a:endParaRPr sz="29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Lucida Sans Unicode"/>
              <a:cs typeface="Lucida Sans Unicode"/>
            </a:endParaRPr>
          </a:p>
          <a:p>
            <a:pPr marL="12700" marR="598170">
              <a:lnSpc>
                <a:spcPct val="114399"/>
              </a:lnSpc>
            </a:pP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Getting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price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list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wrong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may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make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home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value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slowly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sink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rack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up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too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many </a:t>
            </a:r>
            <a:r>
              <a:rPr sz="2950" spc="-91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days</a:t>
            </a:r>
            <a:r>
              <a:rPr sz="2950" spc="-17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market.</a:t>
            </a:r>
            <a:endParaRPr sz="29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Lucida Sans Unicode"/>
              <a:cs typeface="Lucida Sans Unicode"/>
            </a:endParaRPr>
          </a:p>
          <a:p>
            <a:pPr marL="12700" marR="951865">
              <a:lnSpc>
                <a:spcPct val="114399"/>
              </a:lnSpc>
            </a:pP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Poorly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presented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homes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sit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market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months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end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even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200" dirty="0">
                <a:solidFill>
                  <a:srgbClr val="FFFFFF"/>
                </a:solidFill>
                <a:latin typeface="Lucida Sans Unicode"/>
                <a:cs typeface="Lucida Sans Unicode"/>
              </a:rPr>
              <a:t>if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price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is </a:t>
            </a:r>
            <a:r>
              <a:rPr sz="295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right, </a:t>
            </a:r>
            <a:r>
              <a:rPr sz="2950" spc="-91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9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9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9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95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9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9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9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9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9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950" spc="-30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9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29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9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95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9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Lucida Sans Unicode"/>
              <a:cs typeface="Lucida Sans Unicode"/>
            </a:endParaRPr>
          </a:p>
          <a:p>
            <a:pPr marL="12700" marR="5080">
              <a:lnSpc>
                <a:spcPct val="114399"/>
              </a:lnSpc>
            </a:pPr>
            <a:r>
              <a:rPr sz="29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is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therefore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necessary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advertise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house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properly</a:t>
            </a:r>
            <a:r>
              <a:rPr sz="295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make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some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renovations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sz="29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reduce </a:t>
            </a:r>
            <a:r>
              <a:rPr sz="2950" spc="-919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9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9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9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9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950" spc="-30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9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9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9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9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9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9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9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9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9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1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95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9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9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9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95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950" spc="-23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9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085959" y="2223002"/>
            <a:ext cx="6702425" cy="504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150" b="1" spc="125" dirty="0">
                <a:solidFill>
                  <a:srgbClr val="FFFFFF"/>
                </a:solidFill>
                <a:latin typeface="Trebuchet MS"/>
                <a:cs typeface="Trebuchet MS"/>
              </a:rPr>
              <a:t>Presentation</a:t>
            </a:r>
            <a:r>
              <a:rPr sz="315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19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315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90" dirty="0">
                <a:solidFill>
                  <a:srgbClr val="FFFFFF"/>
                </a:solidFill>
                <a:latin typeface="Trebuchet MS"/>
                <a:cs typeface="Trebuchet MS"/>
              </a:rPr>
              <a:t>pricing</a:t>
            </a:r>
            <a:r>
              <a:rPr sz="315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130" dirty="0">
                <a:solidFill>
                  <a:srgbClr val="FFFFFF"/>
                </a:solidFill>
                <a:latin typeface="Trebuchet MS"/>
                <a:cs typeface="Trebuchet MS"/>
              </a:rPr>
              <a:t>strategy</a:t>
            </a:r>
            <a:endParaRPr sz="3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6780" y="4725669"/>
            <a:ext cx="3913504" cy="2140585"/>
          </a:xfrm>
          <a:custGeom>
            <a:avLst/>
            <a:gdLst/>
            <a:ahLst/>
            <a:cxnLst/>
            <a:rect l="l" t="t" r="r" b="b"/>
            <a:pathLst>
              <a:path w="3913504" h="2140584">
                <a:moveTo>
                  <a:pt x="3912959" y="0"/>
                </a:moveTo>
                <a:lnTo>
                  <a:pt x="3888778" y="0"/>
                </a:lnTo>
                <a:lnTo>
                  <a:pt x="3888778" y="24142"/>
                </a:lnTo>
                <a:lnTo>
                  <a:pt x="3888778" y="1579994"/>
                </a:lnTo>
                <a:lnTo>
                  <a:pt x="3888778" y="2115134"/>
                </a:lnTo>
                <a:lnTo>
                  <a:pt x="24104" y="2115134"/>
                </a:lnTo>
                <a:lnTo>
                  <a:pt x="24104" y="24142"/>
                </a:lnTo>
                <a:lnTo>
                  <a:pt x="3888778" y="24142"/>
                </a:lnTo>
                <a:lnTo>
                  <a:pt x="3888778" y="0"/>
                </a:lnTo>
                <a:lnTo>
                  <a:pt x="0" y="0"/>
                </a:lnTo>
                <a:lnTo>
                  <a:pt x="0" y="24142"/>
                </a:lnTo>
                <a:lnTo>
                  <a:pt x="0" y="2115134"/>
                </a:lnTo>
                <a:lnTo>
                  <a:pt x="0" y="2140559"/>
                </a:lnTo>
                <a:lnTo>
                  <a:pt x="3912959" y="2140559"/>
                </a:lnTo>
                <a:lnTo>
                  <a:pt x="3912959" y="2115134"/>
                </a:lnTo>
                <a:lnTo>
                  <a:pt x="3912882" y="1579994"/>
                </a:lnTo>
                <a:lnTo>
                  <a:pt x="3912895" y="24142"/>
                </a:lnTo>
                <a:lnTo>
                  <a:pt x="3912959" y="0"/>
                </a:lnTo>
                <a:close/>
              </a:path>
            </a:pathLst>
          </a:custGeom>
          <a:solidFill>
            <a:srgbClr val="9181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0141" y="4639233"/>
            <a:ext cx="4086225" cy="2313940"/>
          </a:xfrm>
          <a:custGeom>
            <a:avLst/>
            <a:gdLst/>
            <a:ahLst/>
            <a:cxnLst/>
            <a:rect l="l" t="t" r="r" b="b"/>
            <a:pathLst>
              <a:path w="4086225" h="2313940">
                <a:moveTo>
                  <a:pt x="4086225" y="2139696"/>
                </a:moveTo>
                <a:lnTo>
                  <a:pt x="4062044" y="2139696"/>
                </a:lnTo>
                <a:lnTo>
                  <a:pt x="4062044" y="2288946"/>
                </a:lnTo>
                <a:lnTo>
                  <a:pt x="4086225" y="2288946"/>
                </a:lnTo>
                <a:lnTo>
                  <a:pt x="4086225" y="2139696"/>
                </a:lnTo>
                <a:close/>
              </a:path>
              <a:path w="4086225" h="2313940">
                <a:moveTo>
                  <a:pt x="4086225" y="0"/>
                </a:moveTo>
                <a:lnTo>
                  <a:pt x="0" y="0"/>
                </a:lnTo>
                <a:lnTo>
                  <a:pt x="0" y="24155"/>
                </a:lnTo>
                <a:lnTo>
                  <a:pt x="0" y="172872"/>
                </a:lnTo>
                <a:lnTo>
                  <a:pt x="0" y="2313432"/>
                </a:lnTo>
                <a:lnTo>
                  <a:pt x="4086225" y="2313432"/>
                </a:lnTo>
                <a:lnTo>
                  <a:pt x="4086225" y="2289276"/>
                </a:lnTo>
                <a:lnTo>
                  <a:pt x="3913060" y="2289276"/>
                </a:lnTo>
                <a:lnTo>
                  <a:pt x="3913060" y="2139289"/>
                </a:lnTo>
                <a:lnTo>
                  <a:pt x="4086225" y="2139289"/>
                </a:lnTo>
                <a:lnTo>
                  <a:pt x="4086225" y="2115388"/>
                </a:lnTo>
                <a:lnTo>
                  <a:pt x="4086225" y="2115134"/>
                </a:lnTo>
                <a:lnTo>
                  <a:pt x="4086225" y="197624"/>
                </a:lnTo>
                <a:lnTo>
                  <a:pt x="4061879" y="197624"/>
                </a:lnTo>
                <a:lnTo>
                  <a:pt x="4061879" y="2115134"/>
                </a:lnTo>
                <a:lnTo>
                  <a:pt x="3913060" y="2115134"/>
                </a:lnTo>
                <a:lnTo>
                  <a:pt x="3913060" y="2052853"/>
                </a:lnTo>
                <a:lnTo>
                  <a:pt x="3913060" y="2028698"/>
                </a:lnTo>
                <a:lnTo>
                  <a:pt x="3888867" y="2028698"/>
                </a:lnTo>
                <a:lnTo>
                  <a:pt x="3888867" y="2052853"/>
                </a:lnTo>
                <a:lnTo>
                  <a:pt x="3888867" y="2115134"/>
                </a:lnTo>
                <a:lnTo>
                  <a:pt x="3826433" y="2115134"/>
                </a:lnTo>
                <a:lnTo>
                  <a:pt x="3826433" y="2052853"/>
                </a:lnTo>
                <a:lnTo>
                  <a:pt x="3888867" y="2052853"/>
                </a:lnTo>
                <a:lnTo>
                  <a:pt x="3888867" y="2028698"/>
                </a:lnTo>
                <a:lnTo>
                  <a:pt x="3802316" y="2028698"/>
                </a:lnTo>
                <a:lnTo>
                  <a:pt x="3802316" y="2052853"/>
                </a:lnTo>
                <a:lnTo>
                  <a:pt x="3802316" y="2115134"/>
                </a:lnTo>
                <a:lnTo>
                  <a:pt x="3802316" y="2139289"/>
                </a:lnTo>
                <a:lnTo>
                  <a:pt x="3888943" y="2139289"/>
                </a:lnTo>
                <a:lnTo>
                  <a:pt x="3888943" y="2289276"/>
                </a:lnTo>
                <a:lnTo>
                  <a:pt x="197370" y="2289276"/>
                </a:lnTo>
                <a:lnTo>
                  <a:pt x="197370" y="2139289"/>
                </a:lnTo>
                <a:lnTo>
                  <a:pt x="283997" y="2139289"/>
                </a:lnTo>
                <a:lnTo>
                  <a:pt x="283997" y="2115388"/>
                </a:lnTo>
                <a:lnTo>
                  <a:pt x="283997" y="2115134"/>
                </a:lnTo>
                <a:lnTo>
                  <a:pt x="283997" y="2052853"/>
                </a:lnTo>
                <a:lnTo>
                  <a:pt x="283997" y="2028698"/>
                </a:lnTo>
                <a:lnTo>
                  <a:pt x="259803" y="2028698"/>
                </a:lnTo>
                <a:lnTo>
                  <a:pt x="259803" y="2052853"/>
                </a:lnTo>
                <a:lnTo>
                  <a:pt x="259803" y="2115134"/>
                </a:lnTo>
                <a:lnTo>
                  <a:pt x="197370" y="2115134"/>
                </a:lnTo>
                <a:lnTo>
                  <a:pt x="197370" y="2052853"/>
                </a:lnTo>
                <a:lnTo>
                  <a:pt x="259803" y="2052853"/>
                </a:lnTo>
                <a:lnTo>
                  <a:pt x="259803" y="2028698"/>
                </a:lnTo>
                <a:lnTo>
                  <a:pt x="173177" y="2028698"/>
                </a:lnTo>
                <a:lnTo>
                  <a:pt x="173177" y="2052853"/>
                </a:lnTo>
                <a:lnTo>
                  <a:pt x="173177" y="2115134"/>
                </a:lnTo>
                <a:lnTo>
                  <a:pt x="173177" y="2139289"/>
                </a:lnTo>
                <a:lnTo>
                  <a:pt x="173177" y="2289276"/>
                </a:lnTo>
                <a:lnTo>
                  <a:pt x="24193" y="2289276"/>
                </a:lnTo>
                <a:lnTo>
                  <a:pt x="24193" y="2139289"/>
                </a:lnTo>
                <a:lnTo>
                  <a:pt x="173177" y="2139289"/>
                </a:lnTo>
                <a:lnTo>
                  <a:pt x="173177" y="2115134"/>
                </a:lnTo>
                <a:lnTo>
                  <a:pt x="24193" y="2115134"/>
                </a:lnTo>
                <a:lnTo>
                  <a:pt x="24193" y="198297"/>
                </a:lnTo>
                <a:lnTo>
                  <a:pt x="173177" y="198297"/>
                </a:lnTo>
                <a:lnTo>
                  <a:pt x="173177" y="260578"/>
                </a:lnTo>
                <a:lnTo>
                  <a:pt x="173177" y="284734"/>
                </a:lnTo>
                <a:lnTo>
                  <a:pt x="283921" y="284734"/>
                </a:lnTo>
                <a:lnTo>
                  <a:pt x="283921" y="260578"/>
                </a:lnTo>
                <a:lnTo>
                  <a:pt x="197370" y="260578"/>
                </a:lnTo>
                <a:lnTo>
                  <a:pt x="197370" y="198297"/>
                </a:lnTo>
                <a:lnTo>
                  <a:pt x="259803" y="198297"/>
                </a:lnTo>
                <a:lnTo>
                  <a:pt x="259803" y="260261"/>
                </a:lnTo>
                <a:lnTo>
                  <a:pt x="283921" y="260261"/>
                </a:lnTo>
                <a:lnTo>
                  <a:pt x="283921" y="198297"/>
                </a:lnTo>
                <a:lnTo>
                  <a:pt x="283921" y="197713"/>
                </a:lnTo>
                <a:lnTo>
                  <a:pt x="283921" y="172872"/>
                </a:lnTo>
                <a:lnTo>
                  <a:pt x="197294" y="172872"/>
                </a:lnTo>
                <a:lnTo>
                  <a:pt x="197294" y="24231"/>
                </a:lnTo>
                <a:lnTo>
                  <a:pt x="173177" y="24231"/>
                </a:lnTo>
                <a:lnTo>
                  <a:pt x="173177" y="172872"/>
                </a:lnTo>
                <a:lnTo>
                  <a:pt x="24193" y="172872"/>
                </a:lnTo>
                <a:lnTo>
                  <a:pt x="24193" y="24155"/>
                </a:lnTo>
                <a:lnTo>
                  <a:pt x="4062044" y="24155"/>
                </a:lnTo>
                <a:lnTo>
                  <a:pt x="4062044" y="172872"/>
                </a:lnTo>
                <a:lnTo>
                  <a:pt x="3913060" y="172872"/>
                </a:lnTo>
                <a:lnTo>
                  <a:pt x="3913060" y="24231"/>
                </a:lnTo>
                <a:lnTo>
                  <a:pt x="3888778" y="24231"/>
                </a:lnTo>
                <a:lnTo>
                  <a:pt x="3888778" y="172872"/>
                </a:lnTo>
                <a:lnTo>
                  <a:pt x="3802151" y="172872"/>
                </a:lnTo>
                <a:lnTo>
                  <a:pt x="3802151" y="197015"/>
                </a:lnTo>
                <a:lnTo>
                  <a:pt x="3802151" y="198297"/>
                </a:lnTo>
                <a:lnTo>
                  <a:pt x="3802151" y="260578"/>
                </a:lnTo>
                <a:lnTo>
                  <a:pt x="3802151" y="284734"/>
                </a:lnTo>
                <a:lnTo>
                  <a:pt x="3912895" y="284734"/>
                </a:lnTo>
                <a:lnTo>
                  <a:pt x="3912895" y="260578"/>
                </a:lnTo>
                <a:lnTo>
                  <a:pt x="3826433" y="260578"/>
                </a:lnTo>
                <a:lnTo>
                  <a:pt x="3826433" y="198297"/>
                </a:lnTo>
                <a:lnTo>
                  <a:pt x="3888867" y="198297"/>
                </a:lnTo>
                <a:lnTo>
                  <a:pt x="3888867" y="260261"/>
                </a:lnTo>
                <a:lnTo>
                  <a:pt x="3912895" y="260261"/>
                </a:lnTo>
                <a:lnTo>
                  <a:pt x="3912895" y="198297"/>
                </a:lnTo>
                <a:lnTo>
                  <a:pt x="3912895" y="197713"/>
                </a:lnTo>
                <a:lnTo>
                  <a:pt x="3912895" y="197015"/>
                </a:lnTo>
                <a:lnTo>
                  <a:pt x="4086225" y="197015"/>
                </a:lnTo>
                <a:lnTo>
                  <a:pt x="4086225" y="172872"/>
                </a:lnTo>
                <a:lnTo>
                  <a:pt x="4086225" y="24155"/>
                </a:lnTo>
                <a:lnTo>
                  <a:pt x="4086225" y="0"/>
                </a:lnTo>
                <a:close/>
              </a:path>
            </a:pathLst>
          </a:custGeom>
          <a:solidFill>
            <a:srgbClr val="F7CF2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7309" y="5383234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7309" y="5754709"/>
            <a:ext cx="85725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7309" y="6126184"/>
            <a:ext cx="85725" cy="857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59628" y="4814617"/>
            <a:ext cx="3742690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4645" marR="945515" indent="-322580">
              <a:lnSpc>
                <a:spcPct val="116100"/>
              </a:lnSpc>
              <a:spcBef>
                <a:spcPts val="95"/>
              </a:spcBef>
            </a:pPr>
            <a:r>
              <a:rPr sz="2100" b="1" spc="-100" dirty="0">
                <a:latin typeface="Trebuchet MS"/>
                <a:cs typeface="Trebuchet MS"/>
              </a:rPr>
              <a:t>3</a:t>
            </a:r>
            <a:r>
              <a:rPr sz="2100" b="1" spc="-165" dirty="0">
                <a:latin typeface="Trebuchet MS"/>
                <a:cs typeface="Trebuchet MS"/>
              </a:rPr>
              <a:t>)</a:t>
            </a:r>
            <a:r>
              <a:rPr sz="2100" b="1" spc="-105" dirty="0">
                <a:latin typeface="Trebuchet MS"/>
                <a:cs typeface="Trebuchet MS"/>
              </a:rPr>
              <a:t> </a:t>
            </a:r>
            <a:r>
              <a:rPr sz="2100" b="1" u="sng" spc="-15" dirty="0">
                <a:solidFill>
                  <a:srgbClr val="0000FF"/>
                </a:solidFill>
                <a:latin typeface="Trebuchet MS"/>
                <a:cs typeface="Trebuchet MS"/>
              </a:rPr>
              <a:t>D</a:t>
            </a:r>
            <a:r>
              <a:rPr sz="2100" b="1" u="sng" spc="-40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r>
              <a:rPr sz="2100" b="1" u="sng" spc="155" dirty="0">
                <a:solidFill>
                  <a:srgbClr val="0000FF"/>
                </a:solidFill>
                <a:latin typeface="Trebuchet MS"/>
                <a:cs typeface="Trebuchet MS"/>
              </a:rPr>
              <a:t>s</a:t>
            </a:r>
            <a:r>
              <a:rPr sz="2100" b="1" u="sng" spc="-100" dirty="0">
                <a:solidFill>
                  <a:srgbClr val="0000FF"/>
                </a:solidFill>
                <a:latin typeface="Trebuchet MS"/>
                <a:cs typeface="Trebuchet MS"/>
              </a:rPr>
              <a:t>tr</a:t>
            </a:r>
            <a:r>
              <a:rPr sz="2100" b="1" u="sng" spc="-40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r>
              <a:rPr sz="2100" b="1" u="sng" spc="85" dirty="0">
                <a:solidFill>
                  <a:srgbClr val="0000FF"/>
                </a:solidFill>
                <a:latin typeface="Trebuchet MS"/>
                <a:cs typeface="Trebuchet MS"/>
              </a:rPr>
              <a:t>c</a:t>
            </a:r>
            <a:r>
              <a:rPr sz="2100" b="1" u="sng" spc="-95" dirty="0">
                <a:solidFill>
                  <a:srgbClr val="0000FF"/>
                </a:solidFill>
                <a:latin typeface="Trebuchet MS"/>
                <a:cs typeface="Trebuchet MS"/>
              </a:rPr>
              <a:t>t</a:t>
            </a:r>
            <a:r>
              <a:rPr sz="2100" b="1" u="sng" spc="-10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100" b="1" u="sng" spc="15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z="2100" b="1" u="sng" spc="-10" dirty="0">
                <a:solidFill>
                  <a:srgbClr val="0000FF"/>
                </a:solidFill>
                <a:latin typeface="Trebuchet MS"/>
                <a:cs typeface="Trebuchet MS"/>
              </a:rPr>
              <a:t>f</a:t>
            </a:r>
            <a:r>
              <a:rPr sz="2100" b="1" u="sng" spc="-105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2100" b="1" u="sng" spc="280" dirty="0">
                <a:solidFill>
                  <a:srgbClr val="0000FF"/>
                </a:solidFill>
                <a:latin typeface="Trebuchet MS"/>
                <a:cs typeface="Trebuchet MS"/>
              </a:rPr>
              <a:t>C</a:t>
            </a:r>
            <a:r>
              <a:rPr sz="2100" b="1" u="sng" spc="15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z="2100" b="1" u="sng" spc="-55" dirty="0">
                <a:solidFill>
                  <a:srgbClr val="0000FF"/>
                </a:solidFill>
                <a:latin typeface="Trebuchet MS"/>
                <a:cs typeface="Trebuchet MS"/>
              </a:rPr>
              <a:t>l</a:t>
            </a:r>
            <a:r>
              <a:rPr sz="2100" b="1" u="sng" spc="-65" dirty="0">
                <a:solidFill>
                  <a:srgbClr val="0000FF"/>
                </a:solidFill>
                <a:latin typeface="Trebuchet MS"/>
                <a:cs typeface="Trebuchet MS"/>
              </a:rPr>
              <a:t>u</a:t>
            </a:r>
            <a:r>
              <a:rPr sz="2100" b="1" u="sng" spc="-25" dirty="0">
                <a:solidFill>
                  <a:srgbClr val="0000FF"/>
                </a:solidFill>
                <a:latin typeface="Trebuchet MS"/>
                <a:cs typeface="Trebuchet MS"/>
              </a:rPr>
              <a:t>m</a:t>
            </a:r>
            <a:r>
              <a:rPr sz="2100" b="1" u="sng" spc="70" dirty="0">
                <a:solidFill>
                  <a:srgbClr val="0000FF"/>
                </a:solidFill>
                <a:latin typeface="Trebuchet MS"/>
                <a:cs typeface="Trebuchet MS"/>
              </a:rPr>
              <a:t>b</a:t>
            </a:r>
            <a:r>
              <a:rPr sz="2100" b="1" u="sng" spc="-40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r>
              <a:rPr sz="2100" b="1" u="sng" spc="125" dirty="0">
                <a:solidFill>
                  <a:srgbClr val="0000FF"/>
                </a:solidFill>
                <a:latin typeface="Trebuchet MS"/>
                <a:cs typeface="Trebuchet MS"/>
              </a:rPr>
              <a:t>a  </a:t>
            </a:r>
            <a:r>
              <a:rPr sz="2100" b="1" spc="-50" dirty="0">
                <a:latin typeface="Trebuchet MS"/>
                <a:cs typeface="Trebuchet MS"/>
              </a:rPr>
              <a:t>Price:</a:t>
            </a:r>
            <a:r>
              <a:rPr sz="2100" b="1" spc="605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$701,895 </a:t>
            </a:r>
            <a:r>
              <a:rPr sz="2100" spc="-70" dirty="0">
                <a:latin typeface="Trebuchet MS"/>
                <a:cs typeface="Trebuchet MS"/>
              </a:rPr>
              <a:t> </a:t>
            </a:r>
            <a:r>
              <a:rPr sz="2100" b="1" spc="-5" dirty="0">
                <a:latin typeface="Trebuchet MS"/>
                <a:cs typeface="Trebuchet MS"/>
              </a:rPr>
              <a:t>Size:</a:t>
            </a:r>
            <a:r>
              <a:rPr sz="2100" b="1" spc="-110" dirty="0">
                <a:latin typeface="Trebuchet MS"/>
                <a:cs typeface="Trebuchet MS"/>
              </a:rPr>
              <a:t> </a:t>
            </a:r>
            <a:r>
              <a:rPr sz="2100" spc="-75" dirty="0">
                <a:latin typeface="Trebuchet MS"/>
                <a:cs typeface="Trebuchet MS"/>
              </a:rPr>
              <a:t>1,440</a:t>
            </a:r>
            <a:r>
              <a:rPr sz="2100" spc="-70" dirty="0">
                <a:latin typeface="Trebuchet MS"/>
                <a:cs typeface="Trebuchet MS"/>
              </a:rPr>
              <a:t> </a:t>
            </a:r>
            <a:r>
              <a:rPr sz="2100" spc="-65" dirty="0">
                <a:latin typeface="Trebuchet MS"/>
                <a:cs typeface="Trebuchet MS"/>
              </a:rPr>
              <a:t>sq.</a:t>
            </a:r>
            <a:r>
              <a:rPr sz="2100" spc="-70" dirty="0">
                <a:latin typeface="Trebuchet MS"/>
                <a:cs typeface="Trebuchet MS"/>
              </a:rPr>
              <a:t> </a:t>
            </a:r>
            <a:r>
              <a:rPr sz="2100" spc="-140" dirty="0">
                <a:latin typeface="Trebuchet MS"/>
                <a:cs typeface="Trebuchet MS"/>
              </a:rPr>
              <a:t>ft.</a:t>
            </a:r>
            <a:endParaRPr sz="2100" dirty="0">
              <a:latin typeface="Trebuchet MS"/>
              <a:cs typeface="Trebuchet MS"/>
            </a:endParaRPr>
          </a:p>
          <a:p>
            <a:pPr marL="334645">
              <a:lnSpc>
                <a:spcPct val="100000"/>
              </a:lnSpc>
              <a:spcBef>
                <a:spcPts val="405"/>
              </a:spcBef>
            </a:pPr>
            <a:r>
              <a:rPr sz="2100" b="1" spc="90" dirty="0">
                <a:latin typeface="Trebuchet MS"/>
                <a:cs typeface="Trebuchet MS"/>
              </a:rPr>
              <a:t>Cost</a:t>
            </a:r>
            <a:r>
              <a:rPr sz="2100" b="1" spc="-114" dirty="0">
                <a:latin typeface="Trebuchet MS"/>
                <a:cs typeface="Trebuchet MS"/>
              </a:rPr>
              <a:t> </a:t>
            </a:r>
            <a:r>
              <a:rPr sz="2100" b="1" spc="-10" dirty="0">
                <a:latin typeface="Trebuchet MS"/>
                <a:cs typeface="Trebuchet MS"/>
              </a:rPr>
              <a:t>per</a:t>
            </a:r>
            <a:r>
              <a:rPr sz="2100" b="1" spc="-114" dirty="0">
                <a:latin typeface="Trebuchet MS"/>
                <a:cs typeface="Trebuchet MS"/>
              </a:rPr>
              <a:t> </a:t>
            </a:r>
            <a:r>
              <a:rPr sz="2100" b="1" spc="55" dirty="0">
                <a:latin typeface="Trebuchet MS"/>
                <a:cs typeface="Trebuchet MS"/>
              </a:rPr>
              <a:t>Square</a:t>
            </a:r>
            <a:r>
              <a:rPr sz="2100" b="1" spc="-114" dirty="0">
                <a:latin typeface="Trebuchet MS"/>
                <a:cs typeface="Trebuchet MS"/>
              </a:rPr>
              <a:t> </a:t>
            </a:r>
            <a:r>
              <a:rPr sz="2100" b="1" spc="-75" dirty="0">
                <a:latin typeface="Trebuchet MS"/>
                <a:cs typeface="Trebuchet MS"/>
              </a:rPr>
              <a:t>Foot: </a:t>
            </a:r>
            <a:r>
              <a:rPr sz="2100" spc="60" dirty="0">
                <a:latin typeface="Trebuchet MS"/>
                <a:cs typeface="Trebuchet MS"/>
              </a:rPr>
              <a:t>$487</a:t>
            </a:r>
            <a:endParaRPr sz="2100" dirty="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21310" y="5392334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21310" y="5763809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21310" y="6135284"/>
            <a:ext cx="85725" cy="8572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424076" y="4823888"/>
            <a:ext cx="3669665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5280" marR="1346835" indent="-323215">
              <a:lnSpc>
                <a:spcPct val="116100"/>
              </a:lnSpc>
              <a:spcBef>
                <a:spcPts val="95"/>
              </a:spcBef>
            </a:pPr>
            <a:r>
              <a:rPr sz="2100" b="1" spc="45" dirty="0">
                <a:latin typeface="Trebuchet MS"/>
                <a:cs typeface="Trebuchet MS"/>
              </a:rPr>
              <a:t>4</a:t>
            </a:r>
            <a:r>
              <a:rPr sz="2100" b="1" spc="-165" dirty="0">
                <a:latin typeface="Trebuchet MS"/>
                <a:cs typeface="Trebuchet MS"/>
              </a:rPr>
              <a:t>)</a:t>
            </a:r>
            <a:r>
              <a:rPr sz="2100" b="1" spc="-105" dirty="0">
                <a:latin typeface="Trebuchet MS"/>
                <a:cs typeface="Trebuchet MS"/>
              </a:rPr>
              <a:t> </a:t>
            </a:r>
            <a:r>
              <a:rPr sz="2100" b="1" u="sng" spc="70" dirty="0">
                <a:solidFill>
                  <a:srgbClr val="0000FF"/>
                </a:solidFill>
                <a:latin typeface="Trebuchet MS"/>
                <a:cs typeface="Trebuchet MS"/>
              </a:rPr>
              <a:t>W</a:t>
            </a:r>
            <a:r>
              <a:rPr sz="2100" b="1" u="sng" spc="180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z="2100" b="1" u="sng" spc="160" dirty="0">
                <a:solidFill>
                  <a:srgbClr val="0000FF"/>
                </a:solidFill>
                <a:latin typeface="Trebuchet MS"/>
                <a:cs typeface="Trebuchet MS"/>
              </a:rPr>
              <a:t>s</a:t>
            </a:r>
            <a:r>
              <a:rPr sz="2100" b="1" u="sng" spc="-75" dirty="0">
                <a:solidFill>
                  <a:srgbClr val="0000FF"/>
                </a:solidFill>
                <a:latin typeface="Trebuchet MS"/>
                <a:cs typeface="Trebuchet MS"/>
              </a:rPr>
              <a:t>h</a:t>
            </a:r>
            <a:r>
              <a:rPr sz="2100" b="1" u="sng" spc="-40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r>
              <a:rPr sz="2100" b="1" u="sng" spc="-70" dirty="0">
                <a:solidFill>
                  <a:srgbClr val="0000FF"/>
                </a:solidFill>
                <a:latin typeface="Trebuchet MS"/>
                <a:cs typeface="Trebuchet MS"/>
              </a:rPr>
              <a:t>n</a:t>
            </a:r>
            <a:r>
              <a:rPr sz="2100" b="1" u="sng" spc="240" dirty="0">
                <a:solidFill>
                  <a:srgbClr val="0000FF"/>
                </a:solidFill>
                <a:latin typeface="Trebuchet MS"/>
                <a:cs typeface="Trebuchet MS"/>
              </a:rPr>
              <a:t>g</a:t>
            </a:r>
            <a:r>
              <a:rPr sz="2100" b="1" u="sng" spc="-100" dirty="0">
                <a:solidFill>
                  <a:srgbClr val="0000FF"/>
                </a:solidFill>
                <a:latin typeface="Trebuchet MS"/>
                <a:cs typeface="Trebuchet MS"/>
              </a:rPr>
              <a:t>t</a:t>
            </a:r>
            <a:r>
              <a:rPr sz="2100" b="1" u="sng" spc="20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z="2100" b="1" u="sng" spc="-50" dirty="0">
                <a:solidFill>
                  <a:srgbClr val="0000FF"/>
                </a:solidFill>
                <a:latin typeface="Trebuchet MS"/>
                <a:cs typeface="Trebuchet MS"/>
              </a:rPr>
              <a:t>n</a:t>
            </a:r>
            <a:r>
              <a:rPr sz="2100" b="1" spc="-50" dirty="0">
                <a:latin typeface="Trebuchet MS"/>
                <a:cs typeface="Trebuchet MS"/>
              </a:rPr>
              <a:t> </a:t>
            </a:r>
            <a:r>
              <a:rPr sz="2100" b="1" spc="-100" dirty="0" smtClean="0">
                <a:latin typeface="Trebuchet MS"/>
                <a:cs typeface="Trebuchet MS"/>
              </a:rPr>
              <a:t>P</a:t>
            </a:r>
            <a:r>
              <a:rPr sz="2100" b="1" spc="-95" dirty="0" smtClean="0">
                <a:latin typeface="Trebuchet MS"/>
                <a:cs typeface="Trebuchet MS"/>
              </a:rPr>
              <a:t>r</a:t>
            </a:r>
            <a:r>
              <a:rPr sz="2100" b="1" spc="-40" dirty="0" smtClean="0">
                <a:latin typeface="Trebuchet MS"/>
                <a:cs typeface="Trebuchet MS"/>
              </a:rPr>
              <a:t>i</a:t>
            </a:r>
            <a:r>
              <a:rPr sz="2100" b="1" spc="90" dirty="0" smtClean="0">
                <a:latin typeface="Trebuchet MS"/>
                <a:cs typeface="Trebuchet MS"/>
              </a:rPr>
              <a:t>c</a:t>
            </a:r>
            <a:r>
              <a:rPr sz="2100" b="1" dirty="0" smtClean="0">
                <a:latin typeface="Trebuchet MS"/>
                <a:cs typeface="Trebuchet MS"/>
              </a:rPr>
              <a:t>e</a:t>
            </a:r>
            <a:r>
              <a:rPr sz="2100" b="1" spc="-125" dirty="0">
                <a:latin typeface="Trebuchet MS"/>
                <a:cs typeface="Trebuchet MS"/>
              </a:rPr>
              <a:t>:</a:t>
            </a:r>
            <a:r>
              <a:rPr sz="2100" b="1" spc="-105" dirty="0">
                <a:latin typeface="Trebuchet MS"/>
                <a:cs typeface="Trebuchet MS"/>
              </a:rPr>
              <a:t> </a:t>
            </a:r>
            <a:r>
              <a:rPr sz="2100" spc="140" dirty="0">
                <a:latin typeface="Trebuchet MS"/>
                <a:cs typeface="Trebuchet MS"/>
              </a:rPr>
              <a:t>$</a:t>
            </a:r>
            <a:r>
              <a:rPr sz="2100" spc="55" dirty="0">
                <a:latin typeface="Trebuchet MS"/>
                <a:cs typeface="Trebuchet MS"/>
              </a:rPr>
              <a:t>5</a:t>
            </a:r>
            <a:r>
              <a:rPr sz="2100" spc="-25" dirty="0">
                <a:latin typeface="Trebuchet MS"/>
                <a:cs typeface="Trebuchet MS"/>
              </a:rPr>
              <a:t>9</a:t>
            </a:r>
            <a:r>
              <a:rPr sz="2100" spc="55" dirty="0">
                <a:latin typeface="Trebuchet MS"/>
                <a:cs typeface="Trebuchet MS"/>
              </a:rPr>
              <a:t>5</a:t>
            </a:r>
            <a:r>
              <a:rPr sz="2100" spc="-285" dirty="0">
                <a:latin typeface="Trebuchet MS"/>
                <a:cs typeface="Trebuchet MS"/>
              </a:rPr>
              <a:t>,</a:t>
            </a:r>
            <a:r>
              <a:rPr sz="2100" spc="-65" dirty="0">
                <a:latin typeface="Trebuchet MS"/>
                <a:cs typeface="Trebuchet MS"/>
              </a:rPr>
              <a:t>7</a:t>
            </a:r>
            <a:r>
              <a:rPr sz="2100" spc="-5" dirty="0">
                <a:latin typeface="Trebuchet MS"/>
                <a:cs typeface="Trebuchet MS"/>
              </a:rPr>
              <a:t>3</a:t>
            </a:r>
            <a:r>
              <a:rPr sz="2100" spc="145" dirty="0">
                <a:latin typeface="Trebuchet MS"/>
                <a:cs typeface="Trebuchet MS"/>
              </a:rPr>
              <a:t>2  </a:t>
            </a:r>
            <a:r>
              <a:rPr sz="2100" b="1" spc="254" dirty="0">
                <a:latin typeface="Trebuchet MS"/>
                <a:cs typeface="Trebuchet MS"/>
              </a:rPr>
              <a:t>S</a:t>
            </a:r>
            <a:r>
              <a:rPr sz="2100" b="1" spc="-40" dirty="0">
                <a:latin typeface="Trebuchet MS"/>
                <a:cs typeface="Trebuchet MS"/>
              </a:rPr>
              <a:t>i</a:t>
            </a:r>
            <a:r>
              <a:rPr sz="2100" b="1" spc="-90" dirty="0">
                <a:latin typeface="Trebuchet MS"/>
                <a:cs typeface="Trebuchet MS"/>
              </a:rPr>
              <a:t>z</a:t>
            </a:r>
            <a:r>
              <a:rPr sz="2100" b="1" dirty="0">
                <a:latin typeface="Trebuchet MS"/>
                <a:cs typeface="Trebuchet MS"/>
              </a:rPr>
              <a:t>e</a:t>
            </a:r>
            <a:r>
              <a:rPr sz="2100" b="1" spc="-125" dirty="0">
                <a:latin typeface="Trebuchet MS"/>
                <a:cs typeface="Trebuchet MS"/>
              </a:rPr>
              <a:t>:</a:t>
            </a:r>
            <a:r>
              <a:rPr sz="2100" b="1" spc="-105" dirty="0">
                <a:latin typeface="Trebuchet MS"/>
                <a:cs typeface="Trebuchet MS"/>
              </a:rPr>
              <a:t> </a:t>
            </a:r>
            <a:r>
              <a:rPr sz="2100" spc="-500" dirty="0">
                <a:latin typeface="Trebuchet MS"/>
                <a:cs typeface="Trebuchet MS"/>
              </a:rPr>
              <a:t>1</a:t>
            </a:r>
            <a:r>
              <a:rPr sz="2100" spc="-285" dirty="0">
                <a:latin typeface="Trebuchet MS"/>
                <a:cs typeface="Trebuchet MS"/>
              </a:rPr>
              <a:t>,</a:t>
            </a:r>
            <a:r>
              <a:rPr sz="2100" spc="-25" dirty="0">
                <a:latin typeface="Trebuchet MS"/>
                <a:cs typeface="Trebuchet MS"/>
              </a:rPr>
              <a:t>9</a:t>
            </a:r>
            <a:r>
              <a:rPr sz="2100" spc="80" dirty="0">
                <a:latin typeface="Trebuchet MS"/>
                <a:cs typeface="Trebuchet MS"/>
              </a:rPr>
              <a:t>0</a:t>
            </a:r>
            <a:r>
              <a:rPr sz="2100" dirty="0">
                <a:latin typeface="Trebuchet MS"/>
                <a:cs typeface="Trebuchet MS"/>
              </a:rPr>
              <a:t>3</a:t>
            </a:r>
            <a:r>
              <a:rPr sz="2100" spc="-65" dirty="0">
                <a:latin typeface="Trebuchet MS"/>
                <a:cs typeface="Trebuchet MS"/>
              </a:rPr>
              <a:t> </a:t>
            </a:r>
            <a:r>
              <a:rPr sz="2100" spc="-5" dirty="0">
                <a:latin typeface="Trebuchet MS"/>
                <a:cs typeface="Trebuchet MS"/>
              </a:rPr>
              <a:t>s</a:t>
            </a:r>
            <a:r>
              <a:rPr sz="2100" spc="30" dirty="0">
                <a:latin typeface="Trebuchet MS"/>
                <a:cs typeface="Trebuchet MS"/>
              </a:rPr>
              <a:t>q</a:t>
            </a:r>
            <a:r>
              <a:rPr sz="2100" spc="-204" dirty="0">
                <a:latin typeface="Trebuchet MS"/>
                <a:cs typeface="Trebuchet MS"/>
              </a:rPr>
              <a:t>.</a:t>
            </a:r>
            <a:r>
              <a:rPr sz="2100" spc="-65" dirty="0">
                <a:latin typeface="Trebuchet MS"/>
                <a:cs typeface="Trebuchet MS"/>
              </a:rPr>
              <a:t> </a:t>
            </a:r>
            <a:r>
              <a:rPr sz="2100" spc="-60" dirty="0">
                <a:latin typeface="Trebuchet MS"/>
                <a:cs typeface="Trebuchet MS"/>
              </a:rPr>
              <a:t>f</a:t>
            </a:r>
            <a:r>
              <a:rPr sz="2100" spc="-145" dirty="0">
                <a:latin typeface="Trebuchet MS"/>
                <a:cs typeface="Trebuchet MS"/>
              </a:rPr>
              <a:t>t</a:t>
            </a:r>
            <a:r>
              <a:rPr sz="2100" spc="-204" dirty="0"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 marL="335280">
              <a:lnSpc>
                <a:spcPct val="100000"/>
              </a:lnSpc>
              <a:spcBef>
                <a:spcPts val="405"/>
              </a:spcBef>
            </a:pPr>
            <a:r>
              <a:rPr sz="2100" b="1" spc="285" dirty="0">
                <a:latin typeface="Trebuchet MS"/>
                <a:cs typeface="Trebuchet MS"/>
              </a:rPr>
              <a:t>C</a:t>
            </a:r>
            <a:r>
              <a:rPr sz="2100" b="1" spc="20" dirty="0">
                <a:latin typeface="Trebuchet MS"/>
                <a:cs typeface="Trebuchet MS"/>
              </a:rPr>
              <a:t>o</a:t>
            </a:r>
            <a:r>
              <a:rPr sz="2100" b="1" spc="160" dirty="0">
                <a:latin typeface="Trebuchet MS"/>
                <a:cs typeface="Trebuchet MS"/>
              </a:rPr>
              <a:t>s</a:t>
            </a:r>
            <a:r>
              <a:rPr sz="2100" b="1" spc="-95" dirty="0">
                <a:latin typeface="Trebuchet MS"/>
                <a:cs typeface="Trebuchet MS"/>
              </a:rPr>
              <a:t>t</a:t>
            </a:r>
            <a:r>
              <a:rPr sz="2100" b="1" spc="-105" dirty="0">
                <a:latin typeface="Trebuchet MS"/>
                <a:cs typeface="Trebuchet MS"/>
              </a:rPr>
              <a:t> </a:t>
            </a:r>
            <a:r>
              <a:rPr sz="2100" b="1" spc="75" dirty="0">
                <a:latin typeface="Trebuchet MS"/>
                <a:cs typeface="Trebuchet MS"/>
              </a:rPr>
              <a:t>p</a:t>
            </a:r>
            <a:r>
              <a:rPr sz="2100" b="1" dirty="0">
                <a:latin typeface="Trebuchet MS"/>
                <a:cs typeface="Trebuchet MS"/>
              </a:rPr>
              <a:t>e</a:t>
            </a:r>
            <a:r>
              <a:rPr sz="2100" b="1" spc="-90" dirty="0">
                <a:latin typeface="Trebuchet MS"/>
                <a:cs typeface="Trebuchet MS"/>
              </a:rPr>
              <a:t>r</a:t>
            </a:r>
            <a:r>
              <a:rPr sz="2100" b="1" spc="-105" dirty="0">
                <a:latin typeface="Trebuchet MS"/>
                <a:cs typeface="Trebuchet MS"/>
              </a:rPr>
              <a:t> </a:t>
            </a:r>
            <a:r>
              <a:rPr sz="2100" b="1" spc="254" dirty="0">
                <a:latin typeface="Trebuchet MS"/>
                <a:cs typeface="Trebuchet MS"/>
              </a:rPr>
              <a:t>S</a:t>
            </a:r>
            <a:r>
              <a:rPr sz="2100" b="1" spc="70" dirty="0">
                <a:latin typeface="Trebuchet MS"/>
                <a:cs typeface="Trebuchet MS"/>
              </a:rPr>
              <a:t>q</a:t>
            </a:r>
            <a:r>
              <a:rPr sz="2100" b="1" spc="-60" dirty="0">
                <a:latin typeface="Trebuchet MS"/>
                <a:cs typeface="Trebuchet MS"/>
              </a:rPr>
              <a:t>u</a:t>
            </a:r>
            <a:r>
              <a:rPr sz="2100" b="1" spc="180" dirty="0">
                <a:latin typeface="Trebuchet MS"/>
                <a:cs typeface="Trebuchet MS"/>
              </a:rPr>
              <a:t>a</a:t>
            </a:r>
            <a:r>
              <a:rPr sz="2100" b="1" spc="-95" dirty="0">
                <a:latin typeface="Trebuchet MS"/>
                <a:cs typeface="Trebuchet MS"/>
              </a:rPr>
              <a:t>r</a:t>
            </a:r>
            <a:r>
              <a:rPr sz="2100" b="1" spc="5" dirty="0">
                <a:latin typeface="Trebuchet MS"/>
                <a:cs typeface="Trebuchet MS"/>
              </a:rPr>
              <a:t>e</a:t>
            </a:r>
            <a:r>
              <a:rPr sz="2100" b="1" spc="-105" dirty="0">
                <a:latin typeface="Trebuchet MS"/>
                <a:cs typeface="Trebuchet MS"/>
              </a:rPr>
              <a:t> </a:t>
            </a:r>
            <a:r>
              <a:rPr sz="2100" b="1" spc="-165" dirty="0">
                <a:latin typeface="Trebuchet MS"/>
                <a:cs typeface="Trebuchet MS"/>
              </a:rPr>
              <a:t>F</a:t>
            </a:r>
            <a:r>
              <a:rPr sz="2100" b="1" spc="20" dirty="0">
                <a:latin typeface="Trebuchet MS"/>
                <a:cs typeface="Trebuchet MS"/>
              </a:rPr>
              <a:t>oo</a:t>
            </a:r>
            <a:r>
              <a:rPr sz="2100" b="1" spc="-100" dirty="0">
                <a:latin typeface="Trebuchet MS"/>
                <a:cs typeface="Trebuchet MS"/>
              </a:rPr>
              <a:t>t</a:t>
            </a:r>
            <a:r>
              <a:rPr sz="2100" b="1" spc="-125" dirty="0">
                <a:latin typeface="Trebuchet MS"/>
                <a:cs typeface="Trebuchet MS"/>
              </a:rPr>
              <a:t>:</a:t>
            </a:r>
            <a:r>
              <a:rPr sz="2100" b="1" spc="-105" dirty="0">
                <a:latin typeface="Trebuchet MS"/>
                <a:cs typeface="Trebuchet MS"/>
              </a:rPr>
              <a:t> </a:t>
            </a:r>
            <a:r>
              <a:rPr sz="2100" spc="140" dirty="0">
                <a:latin typeface="Trebuchet MS"/>
                <a:cs typeface="Trebuchet MS"/>
              </a:rPr>
              <a:t>$</a:t>
            </a:r>
            <a:r>
              <a:rPr sz="2100" spc="-5" dirty="0">
                <a:latin typeface="Trebuchet MS"/>
                <a:cs typeface="Trebuchet MS"/>
              </a:rPr>
              <a:t>3</a:t>
            </a:r>
            <a:r>
              <a:rPr sz="2100" spc="-500" dirty="0">
                <a:latin typeface="Trebuchet MS"/>
                <a:cs typeface="Trebuchet MS"/>
              </a:rPr>
              <a:t>1</a:t>
            </a:r>
            <a:r>
              <a:rPr sz="2100" dirty="0">
                <a:latin typeface="Trebuchet MS"/>
                <a:cs typeface="Trebuchet MS"/>
              </a:rPr>
              <a:t>3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12302235" y="4555480"/>
            <a:ext cx="4219575" cy="2388870"/>
            <a:chOff x="12302235" y="4555480"/>
            <a:chExt cx="4219575" cy="2388870"/>
          </a:xfrm>
        </p:grpSpPr>
        <p:sp>
          <p:nvSpPr>
            <p:cNvPr id="13" name="object 13"/>
            <p:cNvSpPr/>
            <p:nvPr/>
          </p:nvSpPr>
          <p:spPr>
            <a:xfrm>
              <a:off x="12391683" y="4645748"/>
              <a:ext cx="4041140" cy="2209800"/>
            </a:xfrm>
            <a:custGeom>
              <a:avLst/>
              <a:gdLst/>
              <a:ahLst/>
              <a:cxnLst/>
              <a:rect l="l" t="t" r="r" b="b"/>
              <a:pathLst>
                <a:path w="4041140" h="2209800">
                  <a:moveTo>
                    <a:pt x="4040670" y="0"/>
                  </a:moveTo>
                  <a:lnTo>
                    <a:pt x="4015689" y="0"/>
                  </a:lnTo>
                  <a:lnTo>
                    <a:pt x="4015689" y="24155"/>
                  </a:lnTo>
                  <a:lnTo>
                    <a:pt x="4015689" y="1656499"/>
                  </a:lnTo>
                  <a:lnTo>
                    <a:pt x="4015689" y="2184082"/>
                  </a:lnTo>
                  <a:lnTo>
                    <a:pt x="24892" y="2184082"/>
                  </a:lnTo>
                  <a:lnTo>
                    <a:pt x="24892" y="24155"/>
                  </a:lnTo>
                  <a:lnTo>
                    <a:pt x="4015689" y="24155"/>
                  </a:lnTo>
                  <a:lnTo>
                    <a:pt x="4015689" y="0"/>
                  </a:lnTo>
                  <a:lnTo>
                    <a:pt x="0" y="0"/>
                  </a:lnTo>
                  <a:lnTo>
                    <a:pt x="0" y="24155"/>
                  </a:lnTo>
                  <a:lnTo>
                    <a:pt x="0" y="2184082"/>
                  </a:lnTo>
                  <a:lnTo>
                    <a:pt x="0" y="2209508"/>
                  </a:lnTo>
                  <a:lnTo>
                    <a:pt x="4040670" y="2209508"/>
                  </a:lnTo>
                  <a:lnTo>
                    <a:pt x="4040670" y="2184082"/>
                  </a:lnTo>
                  <a:lnTo>
                    <a:pt x="4040594" y="1656499"/>
                  </a:lnTo>
                  <a:lnTo>
                    <a:pt x="4040594" y="24155"/>
                  </a:lnTo>
                  <a:lnTo>
                    <a:pt x="4040670" y="0"/>
                  </a:lnTo>
                  <a:close/>
                </a:path>
              </a:pathLst>
            </a:custGeom>
            <a:solidFill>
              <a:srgbClr val="918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302224" y="4555489"/>
              <a:ext cx="4219575" cy="2388870"/>
            </a:xfrm>
            <a:custGeom>
              <a:avLst/>
              <a:gdLst/>
              <a:ahLst/>
              <a:cxnLst/>
              <a:rect l="l" t="t" r="r" b="b"/>
              <a:pathLst>
                <a:path w="4219575" h="2388870">
                  <a:moveTo>
                    <a:pt x="4219575" y="0"/>
                  </a:moveTo>
                  <a:lnTo>
                    <a:pt x="0" y="0"/>
                  </a:lnTo>
                  <a:lnTo>
                    <a:pt x="0" y="25425"/>
                  </a:lnTo>
                  <a:lnTo>
                    <a:pt x="0" y="179247"/>
                  </a:lnTo>
                  <a:lnTo>
                    <a:pt x="0" y="2388755"/>
                  </a:lnTo>
                  <a:lnTo>
                    <a:pt x="4219575" y="2388755"/>
                  </a:lnTo>
                  <a:lnTo>
                    <a:pt x="4219575" y="2364600"/>
                  </a:lnTo>
                  <a:lnTo>
                    <a:pt x="4040759" y="2364600"/>
                  </a:lnTo>
                  <a:lnTo>
                    <a:pt x="4040759" y="2210778"/>
                  </a:lnTo>
                  <a:lnTo>
                    <a:pt x="4194606" y="2210778"/>
                  </a:lnTo>
                  <a:lnTo>
                    <a:pt x="4194606" y="2364321"/>
                  </a:lnTo>
                  <a:lnTo>
                    <a:pt x="4219575" y="2364321"/>
                  </a:lnTo>
                  <a:lnTo>
                    <a:pt x="4219575" y="2210778"/>
                  </a:lnTo>
                  <a:lnTo>
                    <a:pt x="4219575" y="2210155"/>
                  </a:lnTo>
                  <a:lnTo>
                    <a:pt x="4219575" y="2209508"/>
                  </a:lnTo>
                  <a:lnTo>
                    <a:pt x="4219575" y="2185352"/>
                  </a:lnTo>
                  <a:lnTo>
                    <a:pt x="3951300" y="2185352"/>
                  </a:lnTo>
                  <a:lnTo>
                    <a:pt x="3951300" y="2120519"/>
                  </a:lnTo>
                  <a:lnTo>
                    <a:pt x="4015778" y="2120519"/>
                  </a:lnTo>
                  <a:lnTo>
                    <a:pt x="4015778" y="2185047"/>
                  </a:lnTo>
                  <a:lnTo>
                    <a:pt x="4040759" y="2185047"/>
                  </a:lnTo>
                  <a:lnTo>
                    <a:pt x="4040759" y="2120519"/>
                  </a:lnTo>
                  <a:lnTo>
                    <a:pt x="4040759" y="2095093"/>
                  </a:lnTo>
                  <a:lnTo>
                    <a:pt x="3926408" y="2095093"/>
                  </a:lnTo>
                  <a:lnTo>
                    <a:pt x="3926408" y="2120519"/>
                  </a:lnTo>
                  <a:lnTo>
                    <a:pt x="3926408" y="2185352"/>
                  </a:lnTo>
                  <a:lnTo>
                    <a:pt x="3926408" y="2209508"/>
                  </a:lnTo>
                  <a:lnTo>
                    <a:pt x="4015854" y="2209508"/>
                  </a:lnTo>
                  <a:lnTo>
                    <a:pt x="4015854" y="2210778"/>
                  </a:lnTo>
                  <a:lnTo>
                    <a:pt x="4015854" y="2364600"/>
                  </a:lnTo>
                  <a:lnTo>
                    <a:pt x="203809" y="2364600"/>
                  </a:lnTo>
                  <a:lnTo>
                    <a:pt x="203809" y="2210778"/>
                  </a:lnTo>
                  <a:lnTo>
                    <a:pt x="203809" y="2209508"/>
                  </a:lnTo>
                  <a:lnTo>
                    <a:pt x="293268" y="2209508"/>
                  </a:lnTo>
                  <a:lnTo>
                    <a:pt x="293268" y="2185352"/>
                  </a:lnTo>
                  <a:lnTo>
                    <a:pt x="203809" y="2185352"/>
                  </a:lnTo>
                  <a:lnTo>
                    <a:pt x="203809" y="2120519"/>
                  </a:lnTo>
                  <a:lnTo>
                    <a:pt x="268287" y="2120519"/>
                  </a:lnTo>
                  <a:lnTo>
                    <a:pt x="268287" y="2185047"/>
                  </a:lnTo>
                  <a:lnTo>
                    <a:pt x="293268" y="2185047"/>
                  </a:lnTo>
                  <a:lnTo>
                    <a:pt x="293268" y="2120519"/>
                  </a:lnTo>
                  <a:lnTo>
                    <a:pt x="293268" y="2095093"/>
                  </a:lnTo>
                  <a:lnTo>
                    <a:pt x="178828" y="2095093"/>
                  </a:lnTo>
                  <a:lnTo>
                    <a:pt x="178828" y="2120519"/>
                  </a:lnTo>
                  <a:lnTo>
                    <a:pt x="178828" y="2185352"/>
                  </a:lnTo>
                  <a:lnTo>
                    <a:pt x="178828" y="2210778"/>
                  </a:lnTo>
                  <a:lnTo>
                    <a:pt x="178828" y="2364600"/>
                  </a:lnTo>
                  <a:lnTo>
                    <a:pt x="24980" y="2364600"/>
                  </a:lnTo>
                  <a:lnTo>
                    <a:pt x="24980" y="2210778"/>
                  </a:lnTo>
                  <a:lnTo>
                    <a:pt x="178828" y="2210778"/>
                  </a:lnTo>
                  <a:lnTo>
                    <a:pt x="178828" y="2185352"/>
                  </a:lnTo>
                  <a:lnTo>
                    <a:pt x="24980" y="2185352"/>
                  </a:lnTo>
                  <a:lnTo>
                    <a:pt x="24980" y="204673"/>
                  </a:lnTo>
                  <a:lnTo>
                    <a:pt x="178828" y="204673"/>
                  </a:lnTo>
                  <a:lnTo>
                    <a:pt x="178828" y="268236"/>
                  </a:lnTo>
                  <a:lnTo>
                    <a:pt x="178828" y="293662"/>
                  </a:lnTo>
                  <a:lnTo>
                    <a:pt x="293179" y="293662"/>
                  </a:lnTo>
                  <a:lnTo>
                    <a:pt x="293179" y="268820"/>
                  </a:lnTo>
                  <a:lnTo>
                    <a:pt x="293179" y="268236"/>
                  </a:lnTo>
                  <a:lnTo>
                    <a:pt x="293179" y="204673"/>
                  </a:lnTo>
                  <a:lnTo>
                    <a:pt x="293179" y="204216"/>
                  </a:lnTo>
                  <a:lnTo>
                    <a:pt x="293179" y="179247"/>
                  </a:lnTo>
                  <a:lnTo>
                    <a:pt x="268287" y="179247"/>
                  </a:lnTo>
                  <a:lnTo>
                    <a:pt x="268287" y="204673"/>
                  </a:lnTo>
                  <a:lnTo>
                    <a:pt x="268287" y="268236"/>
                  </a:lnTo>
                  <a:lnTo>
                    <a:pt x="203809" y="268236"/>
                  </a:lnTo>
                  <a:lnTo>
                    <a:pt x="203809" y="204673"/>
                  </a:lnTo>
                  <a:lnTo>
                    <a:pt x="268287" y="204673"/>
                  </a:lnTo>
                  <a:lnTo>
                    <a:pt x="268287" y="179247"/>
                  </a:lnTo>
                  <a:lnTo>
                    <a:pt x="24980" y="179247"/>
                  </a:lnTo>
                  <a:lnTo>
                    <a:pt x="24980" y="25425"/>
                  </a:lnTo>
                  <a:lnTo>
                    <a:pt x="178828" y="25425"/>
                  </a:lnTo>
                  <a:lnTo>
                    <a:pt x="178828" y="179184"/>
                  </a:lnTo>
                  <a:lnTo>
                    <a:pt x="203720" y="179184"/>
                  </a:lnTo>
                  <a:lnTo>
                    <a:pt x="203720" y="25425"/>
                  </a:lnTo>
                  <a:lnTo>
                    <a:pt x="4015689" y="25425"/>
                  </a:lnTo>
                  <a:lnTo>
                    <a:pt x="4015689" y="179184"/>
                  </a:lnTo>
                  <a:lnTo>
                    <a:pt x="4040759" y="179184"/>
                  </a:lnTo>
                  <a:lnTo>
                    <a:pt x="4040759" y="25425"/>
                  </a:lnTo>
                  <a:lnTo>
                    <a:pt x="4194606" y="25425"/>
                  </a:lnTo>
                  <a:lnTo>
                    <a:pt x="4194606" y="179247"/>
                  </a:lnTo>
                  <a:lnTo>
                    <a:pt x="4015778" y="179247"/>
                  </a:lnTo>
                  <a:lnTo>
                    <a:pt x="4015778" y="204673"/>
                  </a:lnTo>
                  <a:lnTo>
                    <a:pt x="4015778" y="268236"/>
                  </a:lnTo>
                  <a:lnTo>
                    <a:pt x="3951300" y="268236"/>
                  </a:lnTo>
                  <a:lnTo>
                    <a:pt x="3951300" y="204673"/>
                  </a:lnTo>
                  <a:lnTo>
                    <a:pt x="4015778" y="204673"/>
                  </a:lnTo>
                  <a:lnTo>
                    <a:pt x="4015778" y="179247"/>
                  </a:lnTo>
                  <a:lnTo>
                    <a:pt x="3926230" y="179247"/>
                  </a:lnTo>
                  <a:lnTo>
                    <a:pt x="3926230" y="204673"/>
                  </a:lnTo>
                  <a:lnTo>
                    <a:pt x="3926230" y="268236"/>
                  </a:lnTo>
                  <a:lnTo>
                    <a:pt x="3926230" y="293662"/>
                  </a:lnTo>
                  <a:lnTo>
                    <a:pt x="4040581" y="293662"/>
                  </a:lnTo>
                  <a:lnTo>
                    <a:pt x="4040581" y="268820"/>
                  </a:lnTo>
                  <a:lnTo>
                    <a:pt x="4040581" y="268236"/>
                  </a:lnTo>
                  <a:lnTo>
                    <a:pt x="4040581" y="204673"/>
                  </a:lnTo>
                  <a:lnTo>
                    <a:pt x="4194429" y="204673"/>
                  </a:lnTo>
                  <a:lnTo>
                    <a:pt x="4194429" y="2185047"/>
                  </a:lnTo>
                  <a:lnTo>
                    <a:pt x="4219575" y="2185047"/>
                  </a:lnTo>
                  <a:lnTo>
                    <a:pt x="4219575" y="204673"/>
                  </a:lnTo>
                  <a:lnTo>
                    <a:pt x="4219575" y="204139"/>
                  </a:lnTo>
                  <a:lnTo>
                    <a:pt x="4219575" y="179247"/>
                  </a:lnTo>
                  <a:lnTo>
                    <a:pt x="4219575" y="25425"/>
                  </a:lnTo>
                  <a:lnTo>
                    <a:pt x="4219575" y="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338234" y="4632082"/>
            <a:ext cx="4095750" cy="2313305"/>
            <a:chOff x="6338234" y="4632082"/>
            <a:chExt cx="4095750" cy="2313305"/>
          </a:xfrm>
        </p:grpSpPr>
        <p:sp>
          <p:nvSpPr>
            <p:cNvPr id="16" name="object 16"/>
            <p:cNvSpPr/>
            <p:nvPr/>
          </p:nvSpPr>
          <p:spPr>
            <a:xfrm>
              <a:off x="6425057" y="4718417"/>
              <a:ext cx="3922395" cy="2140585"/>
            </a:xfrm>
            <a:custGeom>
              <a:avLst/>
              <a:gdLst/>
              <a:ahLst/>
              <a:cxnLst/>
              <a:rect l="l" t="t" r="r" b="b"/>
              <a:pathLst>
                <a:path w="3922395" h="2140584">
                  <a:moveTo>
                    <a:pt x="3922090" y="0"/>
                  </a:moveTo>
                  <a:lnTo>
                    <a:pt x="3897846" y="0"/>
                  </a:lnTo>
                  <a:lnTo>
                    <a:pt x="3897846" y="24130"/>
                  </a:lnTo>
                  <a:lnTo>
                    <a:pt x="3897846" y="1579410"/>
                  </a:lnTo>
                  <a:lnTo>
                    <a:pt x="3897846" y="2115197"/>
                  </a:lnTo>
                  <a:lnTo>
                    <a:pt x="24168" y="2115197"/>
                  </a:lnTo>
                  <a:lnTo>
                    <a:pt x="24168" y="24130"/>
                  </a:lnTo>
                  <a:lnTo>
                    <a:pt x="3897846" y="24130"/>
                  </a:lnTo>
                  <a:lnTo>
                    <a:pt x="3897846" y="0"/>
                  </a:lnTo>
                  <a:lnTo>
                    <a:pt x="0" y="0"/>
                  </a:lnTo>
                  <a:lnTo>
                    <a:pt x="0" y="24130"/>
                  </a:lnTo>
                  <a:lnTo>
                    <a:pt x="0" y="2115197"/>
                  </a:lnTo>
                  <a:lnTo>
                    <a:pt x="0" y="2140585"/>
                  </a:lnTo>
                  <a:lnTo>
                    <a:pt x="3922090" y="2140585"/>
                  </a:lnTo>
                  <a:lnTo>
                    <a:pt x="3922090" y="2115197"/>
                  </a:lnTo>
                  <a:lnTo>
                    <a:pt x="3922014" y="1579410"/>
                  </a:lnTo>
                  <a:lnTo>
                    <a:pt x="3922014" y="24130"/>
                  </a:lnTo>
                  <a:lnTo>
                    <a:pt x="3922090" y="0"/>
                  </a:lnTo>
                  <a:close/>
                </a:path>
              </a:pathLst>
            </a:custGeom>
            <a:solidFill>
              <a:srgbClr val="918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38227" y="4632083"/>
              <a:ext cx="4095750" cy="2313305"/>
            </a:xfrm>
            <a:custGeom>
              <a:avLst/>
              <a:gdLst/>
              <a:ahLst/>
              <a:cxnLst/>
              <a:rect l="l" t="t" r="r" b="b"/>
              <a:pathLst>
                <a:path w="4095750" h="2313304">
                  <a:moveTo>
                    <a:pt x="197739" y="24231"/>
                  </a:moveTo>
                  <a:lnTo>
                    <a:pt x="173583" y="24231"/>
                  </a:lnTo>
                  <a:lnTo>
                    <a:pt x="173583" y="173482"/>
                  </a:lnTo>
                  <a:lnTo>
                    <a:pt x="197739" y="173482"/>
                  </a:lnTo>
                  <a:lnTo>
                    <a:pt x="197739" y="24231"/>
                  </a:lnTo>
                  <a:close/>
                </a:path>
                <a:path w="4095750" h="2313304">
                  <a:moveTo>
                    <a:pt x="3922179" y="24231"/>
                  </a:moveTo>
                  <a:lnTo>
                    <a:pt x="3897846" y="24231"/>
                  </a:lnTo>
                  <a:lnTo>
                    <a:pt x="3897846" y="173482"/>
                  </a:lnTo>
                  <a:lnTo>
                    <a:pt x="3922179" y="173482"/>
                  </a:lnTo>
                  <a:lnTo>
                    <a:pt x="3922179" y="24231"/>
                  </a:lnTo>
                  <a:close/>
                </a:path>
                <a:path w="4095750" h="2313304">
                  <a:moveTo>
                    <a:pt x="4095750" y="2139658"/>
                  </a:moveTo>
                  <a:lnTo>
                    <a:pt x="4071505" y="2139658"/>
                  </a:lnTo>
                  <a:lnTo>
                    <a:pt x="4071505" y="2288895"/>
                  </a:lnTo>
                  <a:lnTo>
                    <a:pt x="4095750" y="2288895"/>
                  </a:lnTo>
                  <a:lnTo>
                    <a:pt x="4095750" y="2139658"/>
                  </a:lnTo>
                  <a:close/>
                </a:path>
                <a:path w="4095750" h="2313304">
                  <a:moveTo>
                    <a:pt x="4095750" y="0"/>
                  </a:moveTo>
                  <a:lnTo>
                    <a:pt x="4071505" y="0"/>
                  </a:lnTo>
                  <a:lnTo>
                    <a:pt x="4071505" y="24130"/>
                  </a:lnTo>
                  <a:lnTo>
                    <a:pt x="4071505" y="173939"/>
                  </a:lnTo>
                  <a:lnTo>
                    <a:pt x="3811016" y="173939"/>
                  </a:lnTo>
                  <a:lnTo>
                    <a:pt x="3811016" y="198069"/>
                  </a:lnTo>
                  <a:lnTo>
                    <a:pt x="3811016" y="260273"/>
                  </a:lnTo>
                  <a:lnTo>
                    <a:pt x="3811016" y="284403"/>
                  </a:lnTo>
                  <a:lnTo>
                    <a:pt x="3922014" y="284403"/>
                  </a:lnTo>
                  <a:lnTo>
                    <a:pt x="3922014" y="260273"/>
                  </a:lnTo>
                  <a:lnTo>
                    <a:pt x="3835349" y="260273"/>
                  </a:lnTo>
                  <a:lnTo>
                    <a:pt x="3835349" y="198069"/>
                  </a:lnTo>
                  <a:lnTo>
                    <a:pt x="3897922" y="198069"/>
                  </a:lnTo>
                  <a:lnTo>
                    <a:pt x="3897922" y="260261"/>
                  </a:lnTo>
                  <a:lnTo>
                    <a:pt x="3922014" y="260261"/>
                  </a:lnTo>
                  <a:lnTo>
                    <a:pt x="3922014" y="198069"/>
                  </a:lnTo>
                  <a:lnTo>
                    <a:pt x="4071340" y="198069"/>
                  </a:lnTo>
                  <a:lnTo>
                    <a:pt x="4071340" y="2115197"/>
                  </a:lnTo>
                  <a:lnTo>
                    <a:pt x="3922179" y="2115197"/>
                  </a:lnTo>
                  <a:lnTo>
                    <a:pt x="3922179" y="2052980"/>
                  </a:lnTo>
                  <a:lnTo>
                    <a:pt x="3922179" y="2052802"/>
                  </a:lnTo>
                  <a:lnTo>
                    <a:pt x="3922179" y="2028863"/>
                  </a:lnTo>
                  <a:lnTo>
                    <a:pt x="3897922" y="2028863"/>
                  </a:lnTo>
                  <a:lnTo>
                    <a:pt x="3897922" y="2052980"/>
                  </a:lnTo>
                  <a:lnTo>
                    <a:pt x="3897922" y="2115197"/>
                  </a:lnTo>
                  <a:lnTo>
                    <a:pt x="3835349" y="2115197"/>
                  </a:lnTo>
                  <a:lnTo>
                    <a:pt x="3835349" y="2052980"/>
                  </a:lnTo>
                  <a:lnTo>
                    <a:pt x="3897922" y="2052980"/>
                  </a:lnTo>
                  <a:lnTo>
                    <a:pt x="3897922" y="2028863"/>
                  </a:lnTo>
                  <a:lnTo>
                    <a:pt x="3811181" y="2028863"/>
                  </a:lnTo>
                  <a:lnTo>
                    <a:pt x="3811181" y="2052980"/>
                  </a:lnTo>
                  <a:lnTo>
                    <a:pt x="3811181" y="2115197"/>
                  </a:lnTo>
                  <a:lnTo>
                    <a:pt x="3811181" y="2139315"/>
                  </a:lnTo>
                  <a:lnTo>
                    <a:pt x="3898011" y="2139315"/>
                  </a:lnTo>
                  <a:lnTo>
                    <a:pt x="3898011" y="2289137"/>
                  </a:lnTo>
                  <a:lnTo>
                    <a:pt x="197827" y="2289137"/>
                  </a:lnTo>
                  <a:lnTo>
                    <a:pt x="197827" y="2139315"/>
                  </a:lnTo>
                  <a:lnTo>
                    <a:pt x="284657" y="2139315"/>
                  </a:lnTo>
                  <a:lnTo>
                    <a:pt x="284657" y="2115337"/>
                  </a:lnTo>
                  <a:lnTo>
                    <a:pt x="284657" y="2115197"/>
                  </a:lnTo>
                  <a:lnTo>
                    <a:pt x="284657" y="2052980"/>
                  </a:lnTo>
                  <a:lnTo>
                    <a:pt x="284657" y="2052802"/>
                  </a:lnTo>
                  <a:lnTo>
                    <a:pt x="284657" y="2028863"/>
                  </a:lnTo>
                  <a:lnTo>
                    <a:pt x="260413" y="2028863"/>
                  </a:lnTo>
                  <a:lnTo>
                    <a:pt x="260413" y="2052980"/>
                  </a:lnTo>
                  <a:lnTo>
                    <a:pt x="260413" y="2115197"/>
                  </a:lnTo>
                  <a:lnTo>
                    <a:pt x="197827" y="2115197"/>
                  </a:lnTo>
                  <a:lnTo>
                    <a:pt x="197827" y="2052980"/>
                  </a:lnTo>
                  <a:lnTo>
                    <a:pt x="260413" y="2052980"/>
                  </a:lnTo>
                  <a:lnTo>
                    <a:pt x="260413" y="2028863"/>
                  </a:lnTo>
                  <a:lnTo>
                    <a:pt x="173583" y="2028863"/>
                  </a:lnTo>
                  <a:lnTo>
                    <a:pt x="173583" y="2052980"/>
                  </a:lnTo>
                  <a:lnTo>
                    <a:pt x="173583" y="2115197"/>
                  </a:lnTo>
                  <a:lnTo>
                    <a:pt x="173583" y="2139315"/>
                  </a:lnTo>
                  <a:lnTo>
                    <a:pt x="173583" y="2289137"/>
                  </a:lnTo>
                  <a:lnTo>
                    <a:pt x="24244" y="2289137"/>
                  </a:lnTo>
                  <a:lnTo>
                    <a:pt x="24244" y="2139315"/>
                  </a:lnTo>
                  <a:lnTo>
                    <a:pt x="173583" y="2139315"/>
                  </a:lnTo>
                  <a:lnTo>
                    <a:pt x="173583" y="2115197"/>
                  </a:lnTo>
                  <a:lnTo>
                    <a:pt x="24244" y="2115197"/>
                  </a:lnTo>
                  <a:lnTo>
                    <a:pt x="24244" y="198069"/>
                  </a:lnTo>
                  <a:lnTo>
                    <a:pt x="173583" y="198069"/>
                  </a:lnTo>
                  <a:lnTo>
                    <a:pt x="173583" y="260273"/>
                  </a:lnTo>
                  <a:lnTo>
                    <a:pt x="173583" y="284403"/>
                  </a:lnTo>
                  <a:lnTo>
                    <a:pt x="284568" y="284403"/>
                  </a:lnTo>
                  <a:lnTo>
                    <a:pt x="284568" y="260273"/>
                  </a:lnTo>
                  <a:lnTo>
                    <a:pt x="197827" y="260273"/>
                  </a:lnTo>
                  <a:lnTo>
                    <a:pt x="197827" y="198069"/>
                  </a:lnTo>
                  <a:lnTo>
                    <a:pt x="260413" y="198069"/>
                  </a:lnTo>
                  <a:lnTo>
                    <a:pt x="260413" y="260261"/>
                  </a:lnTo>
                  <a:lnTo>
                    <a:pt x="284568" y="260261"/>
                  </a:lnTo>
                  <a:lnTo>
                    <a:pt x="284568" y="198069"/>
                  </a:lnTo>
                  <a:lnTo>
                    <a:pt x="284568" y="197713"/>
                  </a:lnTo>
                  <a:lnTo>
                    <a:pt x="284568" y="173939"/>
                  </a:lnTo>
                  <a:lnTo>
                    <a:pt x="24244" y="173939"/>
                  </a:lnTo>
                  <a:lnTo>
                    <a:pt x="24244" y="24130"/>
                  </a:lnTo>
                  <a:lnTo>
                    <a:pt x="4071505" y="24130"/>
                  </a:lnTo>
                  <a:lnTo>
                    <a:pt x="4071505" y="0"/>
                  </a:lnTo>
                  <a:lnTo>
                    <a:pt x="0" y="0"/>
                  </a:lnTo>
                  <a:lnTo>
                    <a:pt x="0" y="24130"/>
                  </a:lnTo>
                  <a:lnTo>
                    <a:pt x="0" y="173939"/>
                  </a:lnTo>
                  <a:lnTo>
                    <a:pt x="0" y="2313254"/>
                  </a:lnTo>
                  <a:lnTo>
                    <a:pt x="4095750" y="2313254"/>
                  </a:lnTo>
                  <a:lnTo>
                    <a:pt x="4095750" y="2289137"/>
                  </a:lnTo>
                  <a:lnTo>
                    <a:pt x="3922179" y="2289137"/>
                  </a:lnTo>
                  <a:lnTo>
                    <a:pt x="3922179" y="2139315"/>
                  </a:lnTo>
                  <a:lnTo>
                    <a:pt x="4095750" y="2139315"/>
                  </a:lnTo>
                  <a:lnTo>
                    <a:pt x="4095750" y="2115337"/>
                  </a:lnTo>
                  <a:lnTo>
                    <a:pt x="4095750" y="2115197"/>
                  </a:lnTo>
                  <a:lnTo>
                    <a:pt x="4095750" y="198069"/>
                  </a:lnTo>
                  <a:lnTo>
                    <a:pt x="4095750" y="197624"/>
                  </a:lnTo>
                  <a:lnTo>
                    <a:pt x="4095750" y="173939"/>
                  </a:lnTo>
                  <a:lnTo>
                    <a:pt x="4095750" y="24130"/>
                  </a:lnTo>
                  <a:lnTo>
                    <a:pt x="4095750" y="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5184" y="8398736"/>
            <a:ext cx="85725" cy="857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5184" y="8770211"/>
            <a:ext cx="85725" cy="8572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5184" y="9141686"/>
            <a:ext cx="85725" cy="8572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597949" y="7830310"/>
            <a:ext cx="3761104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5915" marR="1563370" indent="-323850">
              <a:lnSpc>
                <a:spcPct val="116100"/>
              </a:lnSpc>
              <a:spcBef>
                <a:spcPts val="95"/>
              </a:spcBef>
            </a:pPr>
            <a:r>
              <a:rPr sz="2100" b="1" spc="-80" dirty="0">
                <a:latin typeface="Trebuchet MS"/>
                <a:cs typeface="Trebuchet MS"/>
              </a:rPr>
              <a:t>5</a:t>
            </a:r>
            <a:r>
              <a:rPr sz="2100" b="1" spc="-165" dirty="0">
                <a:latin typeface="Trebuchet MS"/>
                <a:cs typeface="Trebuchet MS"/>
              </a:rPr>
              <a:t>)</a:t>
            </a:r>
            <a:r>
              <a:rPr sz="2100" b="1" spc="-105" dirty="0">
                <a:latin typeface="Trebuchet MS"/>
                <a:cs typeface="Trebuchet MS"/>
              </a:rPr>
              <a:t> </a:t>
            </a:r>
            <a:r>
              <a:rPr sz="2100" b="1" u="sng" spc="285" dirty="0">
                <a:solidFill>
                  <a:srgbClr val="0000FF"/>
                </a:solidFill>
                <a:latin typeface="Trebuchet MS"/>
                <a:cs typeface="Trebuchet MS"/>
              </a:rPr>
              <a:t>C</a:t>
            </a:r>
            <a:r>
              <a:rPr sz="2100" b="1" u="sng" spc="20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z="2100" b="1" u="sng" spc="-55" dirty="0">
                <a:solidFill>
                  <a:srgbClr val="0000FF"/>
                </a:solidFill>
                <a:latin typeface="Trebuchet MS"/>
                <a:cs typeface="Trebuchet MS"/>
              </a:rPr>
              <a:t>l</a:t>
            </a:r>
            <a:r>
              <a:rPr sz="2100" b="1" u="sng" spc="20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z="2100" b="1" u="sng" spc="-95" dirty="0">
                <a:solidFill>
                  <a:srgbClr val="0000FF"/>
                </a:solidFill>
                <a:latin typeface="Trebuchet MS"/>
                <a:cs typeface="Trebuchet MS"/>
              </a:rPr>
              <a:t>r</a:t>
            </a:r>
            <a:r>
              <a:rPr sz="2100" b="1" u="sng" spc="180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z="2100" b="1" u="sng" spc="80" dirty="0">
                <a:solidFill>
                  <a:srgbClr val="0000FF"/>
                </a:solidFill>
                <a:latin typeface="Trebuchet MS"/>
                <a:cs typeface="Trebuchet MS"/>
              </a:rPr>
              <a:t>d</a:t>
            </a:r>
            <a:r>
              <a:rPr sz="2100" b="1" u="sng" spc="20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z="2100" b="1" spc="20" dirty="0">
                <a:latin typeface="Trebuchet MS"/>
                <a:cs typeface="Trebuchet MS"/>
              </a:rPr>
              <a:t> </a:t>
            </a:r>
            <a:r>
              <a:rPr sz="2100" b="1" spc="10" dirty="0">
                <a:latin typeface="Trebuchet MS"/>
                <a:cs typeface="Trebuchet MS"/>
              </a:rPr>
              <a:t> </a:t>
            </a:r>
            <a:r>
              <a:rPr sz="2100" b="1" spc="-100" dirty="0">
                <a:latin typeface="Trebuchet MS"/>
                <a:cs typeface="Trebuchet MS"/>
              </a:rPr>
              <a:t>P</a:t>
            </a:r>
            <a:r>
              <a:rPr sz="2100" b="1" spc="-95" dirty="0">
                <a:latin typeface="Trebuchet MS"/>
                <a:cs typeface="Trebuchet MS"/>
              </a:rPr>
              <a:t>r</a:t>
            </a:r>
            <a:r>
              <a:rPr sz="2100" b="1" spc="-40" dirty="0">
                <a:latin typeface="Trebuchet MS"/>
                <a:cs typeface="Trebuchet MS"/>
              </a:rPr>
              <a:t>i</a:t>
            </a:r>
            <a:r>
              <a:rPr sz="2100" b="1" spc="90" dirty="0">
                <a:latin typeface="Trebuchet MS"/>
                <a:cs typeface="Trebuchet MS"/>
              </a:rPr>
              <a:t>c</a:t>
            </a:r>
            <a:r>
              <a:rPr sz="2100" b="1" dirty="0">
                <a:latin typeface="Trebuchet MS"/>
                <a:cs typeface="Trebuchet MS"/>
              </a:rPr>
              <a:t>e</a:t>
            </a:r>
            <a:r>
              <a:rPr sz="2100" b="1" spc="-125" dirty="0">
                <a:latin typeface="Trebuchet MS"/>
                <a:cs typeface="Trebuchet MS"/>
              </a:rPr>
              <a:t>:</a:t>
            </a:r>
            <a:r>
              <a:rPr sz="2100" b="1" spc="-105" dirty="0">
                <a:latin typeface="Trebuchet MS"/>
                <a:cs typeface="Trebuchet MS"/>
              </a:rPr>
              <a:t> </a:t>
            </a:r>
            <a:r>
              <a:rPr sz="2100" spc="145" dirty="0">
                <a:latin typeface="Trebuchet MS"/>
                <a:cs typeface="Trebuchet MS"/>
              </a:rPr>
              <a:t>$</a:t>
            </a:r>
            <a:r>
              <a:rPr sz="2100" spc="60" dirty="0">
                <a:latin typeface="Trebuchet MS"/>
                <a:cs typeface="Trebuchet MS"/>
              </a:rPr>
              <a:t>55</a:t>
            </a:r>
            <a:r>
              <a:rPr sz="2100" spc="-25" dirty="0">
                <a:latin typeface="Trebuchet MS"/>
                <a:cs typeface="Trebuchet MS"/>
              </a:rPr>
              <a:t>9</a:t>
            </a:r>
            <a:r>
              <a:rPr sz="2100" spc="-285" dirty="0">
                <a:latin typeface="Trebuchet MS"/>
                <a:cs typeface="Trebuchet MS"/>
              </a:rPr>
              <a:t>,</a:t>
            </a:r>
            <a:r>
              <a:rPr sz="2100" spc="5" dirty="0">
                <a:latin typeface="Trebuchet MS"/>
                <a:cs typeface="Trebuchet MS"/>
              </a:rPr>
              <a:t>8</a:t>
            </a:r>
            <a:r>
              <a:rPr sz="2100" spc="-5" dirty="0">
                <a:latin typeface="Trebuchet MS"/>
                <a:cs typeface="Trebuchet MS"/>
              </a:rPr>
              <a:t>3</a:t>
            </a:r>
            <a:r>
              <a:rPr sz="2100" spc="10" dirty="0">
                <a:latin typeface="Trebuchet MS"/>
                <a:cs typeface="Trebuchet MS"/>
              </a:rPr>
              <a:t>8</a:t>
            </a:r>
            <a:endParaRPr sz="2100" dirty="0">
              <a:latin typeface="Trebuchet MS"/>
              <a:cs typeface="Trebuchet MS"/>
            </a:endParaRPr>
          </a:p>
          <a:p>
            <a:pPr marL="335915">
              <a:lnSpc>
                <a:spcPct val="100000"/>
              </a:lnSpc>
              <a:spcBef>
                <a:spcPts val="405"/>
              </a:spcBef>
            </a:pPr>
            <a:r>
              <a:rPr sz="2100" b="1" spc="254" dirty="0">
                <a:latin typeface="Trebuchet MS"/>
                <a:cs typeface="Trebuchet MS"/>
              </a:rPr>
              <a:t>S</a:t>
            </a:r>
            <a:r>
              <a:rPr sz="2100" b="1" spc="-40" dirty="0">
                <a:latin typeface="Trebuchet MS"/>
                <a:cs typeface="Trebuchet MS"/>
              </a:rPr>
              <a:t>i</a:t>
            </a:r>
            <a:r>
              <a:rPr sz="2100" b="1" spc="-90" dirty="0">
                <a:latin typeface="Trebuchet MS"/>
                <a:cs typeface="Trebuchet MS"/>
              </a:rPr>
              <a:t>z</a:t>
            </a:r>
            <a:r>
              <a:rPr sz="2100" b="1" dirty="0">
                <a:latin typeface="Trebuchet MS"/>
                <a:cs typeface="Trebuchet MS"/>
              </a:rPr>
              <a:t>e</a:t>
            </a:r>
            <a:r>
              <a:rPr sz="2100" b="1" spc="-125" dirty="0">
                <a:latin typeface="Trebuchet MS"/>
                <a:cs typeface="Trebuchet MS"/>
              </a:rPr>
              <a:t>:</a:t>
            </a:r>
            <a:r>
              <a:rPr sz="2100" b="1" spc="-105" dirty="0">
                <a:latin typeface="Trebuchet MS"/>
                <a:cs typeface="Trebuchet MS"/>
              </a:rPr>
              <a:t> </a:t>
            </a:r>
            <a:r>
              <a:rPr sz="2100" spc="195" dirty="0">
                <a:latin typeface="Trebuchet MS"/>
                <a:cs typeface="Trebuchet MS"/>
              </a:rPr>
              <a:t>2</a:t>
            </a:r>
            <a:r>
              <a:rPr sz="2100" spc="-285" dirty="0">
                <a:latin typeface="Trebuchet MS"/>
                <a:cs typeface="Trebuchet MS"/>
              </a:rPr>
              <a:t>,</a:t>
            </a:r>
            <a:r>
              <a:rPr sz="2100" spc="-500" dirty="0">
                <a:latin typeface="Trebuchet MS"/>
                <a:cs typeface="Trebuchet MS"/>
              </a:rPr>
              <a:t>1</a:t>
            </a:r>
            <a:r>
              <a:rPr sz="2100" spc="195" dirty="0">
                <a:latin typeface="Trebuchet MS"/>
                <a:cs typeface="Trebuchet MS"/>
              </a:rPr>
              <a:t>2</a:t>
            </a:r>
            <a:r>
              <a:rPr sz="2100" spc="-20" dirty="0">
                <a:latin typeface="Trebuchet MS"/>
                <a:cs typeface="Trebuchet MS"/>
              </a:rPr>
              <a:t>6</a:t>
            </a:r>
            <a:r>
              <a:rPr sz="2100" spc="-65" dirty="0">
                <a:latin typeface="Trebuchet MS"/>
                <a:cs typeface="Trebuchet MS"/>
              </a:rPr>
              <a:t> </a:t>
            </a:r>
            <a:r>
              <a:rPr sz="2100" spc="-5" dirty="0">
                <a:latin typeface="Trebuchet MS"/>
                <a:cs typeface="Trebuchet MS"/>
              </a:rPr>
              <a:t>s</a:t>
            </a:r>
            <a:r>
              <a:rPr sz="2100" spc="30" dirty="0">
                <a:latin typeface="Trebuchet MS"/>
                <a:cs typeface="Trebuchet MS"/>
              </a:rPr>
              <a:t>q</a:t>
            </a:r>
            <a:r>
              <a:rPr sz="2100" spc="-204" dirty="0">
                <a:latin typeface="Trebuchet MS"/>
                <a:cs typeface="Trebuchet MS"/>
              </a:rPr>
              <a:t>.</a:t>
            </a:r>
            <a:r>
              <a:rPr sz="2100" spc="-65" dirty="0">
                <a:latin typeface="Trebuchet MS"/>
                <a:cs typeface="Trebuchet MS"/>
              </a:rPr>
              <a:t> </a:t>
            </a:r>
            <a:r>
              <a:rPr sz="2100" spc="-60" dirty="0">
                <a:latin typeface="Trebuchet MS"/>
                <a:cs typeface="Trebuchet MS"/>
              </a:rPr>
              <a:t>f</a:t>
            </a:r>
            <a:r>
              <a:rPr sz="2100" spc="-140" dirty="0">
                <a:latin typeface="Trebuchet MS"/>
                <a:cs typeface="Trebuchet MS"/>
              </a:rPr>
              <a:t>t</a:t>
            </a:r>
            <a:r>
              <a:rPr sz="2100" spc="-204" dirty="0"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 marL="335915">
              <a:lnSpc>
                <a:spcPct val="100000"/>
              </a:lnSpc>
              <a:spcBef>
                <a:spcPts val="405"/>
              </a:spcBef>
            </a:pPr>
            <a:r>
              <a:rPr sz="2100" b="1" spc="90" dirty="0">
                <a:latin typeface="Trebuchet MS"/>
                <a:cs typeface="Trebuchet MS"/>
              </a:rPr>
              <a:t>Cost</a:t>
            </a:r>
            <a:r>
              <a:rPr sz="2100" b="1" spc="-120" dirty="0">
                <a:latin typeface="Trebuchet MS"/>
                <a:cs typeface="Trebuchet MS"/>
              </a:rPr>
              <a:t> </a:t>
            </a:r>
            <a:r>
              <a:rPr sz="2100" b="1" spc="-5" dirty="0">
                <a:latin typeface="Trebuchet MS"/>
                <a:cs typeface="Trebuchet MS"/>
              </a:rPr>
              <a:t>per</a:t>
            </a:r>
            <a:r>
              <a:rPr sz="2100" b="1" spc="-114" dirty="0">
                <a:latin typeface="Trebuchet MS"/>
                <a:cs typeface="Trebuchet MS"/>
              </a:rPr>
              <a:t> </a:t>
            </a:r>
            <a:r>
              <a:rPr sz="2100" b="1" spc="60" dirty="0">
                <a:latin typeface="Trebuchet MS"/>
                <a:cs typeface="Trebuchet MS"/>
              </a:rPr>
              <a:t>Square</a:t>
            </a:r>
            <a:r>
              <a:rPr sz="2100" b="1" spc="-120" dirty="0">
                <a:latin typeface="Trebuchet MS"/>
                <a:cs typeface="Trebuchet MS"/>
              </a:rPr>
              <a:t> </a:t>
            </a:r>
            <a:r>
              <a:rPr sz="2100" b="1" spc="-70" dirty="0">
                <a:latin typeface="Trebuchet MS"/>
                <a:cs typeface="Trebuchet MS"/>
              </a:rPr>
              <a:t>Foot:</a:t>
            </a:r>
            <a:r>
              <a:rPr sz="2100" b="1" spc="-75" dirty="0">
                <a:latin typeface="Trebuchet MS"/>
                <a:cs typeface="Trebuchet MS"/>
              </a:rPr>
              <a:t> </a:t>
            </a:r>
            <a:r>
              <a:rPr sz="2100" spc="80" dirty="0">
                <a:latin typeface="Trebuchet MS"/>
                <a:cs typeface="Trebuchet MS"/>
              </a:rPr>
              <a:t>$263</a:t>
            </a:r>
            <a:endParaRPr sz="2100" dirty="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430962" y="7562394"/>
            <a:ext cx="4095750" cy="2313305"/>
            <a:chOff x="6430962" y="7562394"/>
            <a:chExt cx="4095750" cy="2313305"/>
          </a:xfrm>
        </p:grpSpPr>
        <p:sp>
          <p:nvSpPr>
            <p:cNvPr id="23" name="object 23"/>
            <p:cNvSpPr/>
            <p:nvPr/>
          </p:nvSpPr>
          <p:spPr>
            <a:xfrm>
              <a:off x="6517792" y="7648739"/>
              <a:ext cx="3922395" cy="2140585"/>
            </a:xfrm>
            <a:custGeom>
              <a:avLst/>
              <a:gdLst/>
              <a:ahLst/>
              <a:cxnLst/>
              <a:rect l="l" t="t" r="r" b="b"/>
              <a:pathLst>
                <a:path w="3922395" h="2140584">
                  <a:moveTo>
                    <a:pt x="3922077" y="0"/>
                  </a:moveTo>
                  <a:lnTo>
                    <a:pt x="3897833" y="0"/>
                  </a:lnTo>
                  <a:lnTo>
                    <a:pt x="3897833" y="24117"/>
                  </a:lnTo>
                  <a:lnTo>
                    <a:pt x="3897833" y="1579397"/>
                  </a:lnTo>
                  <a:lnTo>
                    <a:pt x="3897833" y="2115185"/>
                  </a:lnTo>
                  <a:lnTo>
                    <a:pt x="24155" y="2115185"/>
                  </a:lnTo>
                  <a:lnTo>
                    <a:pt x="24155" y="24117"/>
                  </a:lnTo>
                  <a:lnTo>
                    <a:pt x="3897833" y="24117"/>
                  </a:lnTo>
                  <a:lnTo>
                    <a:pt x="3897833" y="0"/>
                  </a:lnTo>
                  <a:lnTo>
                    <a:pt x="0" y="0"/>
                  </a:lnTo>
                  <a:lnTo>
                    <a:pt x="0" y="24117"/>
                  </a:lnTo>
                  <a:lnTo>
                    <a:pt x="0" y="2115185"/>
                  </a:lnTo>
                  <a:lnTo>
                    <a:pt x="0" y="2140572"/>
                  </a:lnTo>
                  <a:lnTo>
                    <a:pt x="3922077" y="2140572"/>
                  </a:lnTo>
                  <a:lnTo>
                    <a:pt x="3922077" y="2115185"/>
                  </a:lnTo>
                  <a:lnTo>
                    <a:pt x="3922014" y="1579397"/>
                  </a:lnTo>
                  <a:lnTo>
                    <a:pt x="3922014" y="24117"/>
                  </a:lnTo>
                  <a:lnTo>
                    <a:pt x="3922077" y="0"/>
                  </a:lnTo>
                  <a:close/>
                </a:path>
              </a:pathLst>
            </a:custGeom>
            <a:solidFill>
              <a:srgbClr val="918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30962" y="7562405"/>
              <a:ext cx="4095750" cy="2313305"/>
            </a:xfrm>
            <a:custGeom>
              <a:avLst/>
              <a:gdLst/>
              <a:ahLst/>
              <a:cxnLst/>
              <a:rect l="l" t="t" r="r" b="b"/>
              <a:pathLst>
                <a:path w="4095750" h="2313304">
                  <a:moveTo>
                    <a:pt x="197739" y="24231"/>
                  </a:moveTo>
                  <a:lnTo>
                    <a:pt x="173570" y="24231"/>
                  </a:lnTo>
                  <a:lnTo>
                    <a:pt x="173570" y="173469"/>
                  </a:lnTo>
                  <a:lnTo>
                    <a:pt x="197739" y="173469"/>
                  </a:lnTo>
                  <a:lnTo>
                    <a:pt x="197739" y="24231"/>
                  </a:lnTo>
                  <a:close/>
                </a:path>
                <a:path w="4095750" h="2313304">
                  <a:moveTo>
                    <a:pt x="3922166" y="24231"/>
                  </a:moveTo>
                  <a:lnTo>
                    <a:pt x="3897833" y="24231"/>
                  </a:lnTo>
                  <a:lnTo>
                    <a:pt x="3897833" y="173469"/>
                  </a:lnTo>
                  <a:lnTo>
                    <a:pt x="3922166" y="173469"/>
                  </a:lnTo>
                  <a:lnTo>
                    <a:pt x="3922166" y="24231"/>
                  </a:lnTo>
                  <a:close/>
                </a:path>
                <a:path w="4095750" h="2313304">
                  <a:moveTo>
                    <a:pt x="4095737" y="2139645"/>
                  </a:moveTo>
                  <a:lnTo>
                    <a:pt x="4071493" y="2139645"/>
                  </a:lnTo>
                  <a:lnTo>
                    <a:pt x="4071493" y="2288883"/>
                  </a:lnTo>
                  <a:lnTo>
                    <a:pt x="4095737" y="2288883"/>
                  </a:lnTo>
                  <a:lnTo>
                    <a:pt x="4095737" y="2139645"/>
                  </a:lnTo>
                  <a:close/>
                </a:path>
                <a:path w="4095750" h="2313304">
                  <a:moveTo>
                    <a:pt x="4095737" y="0"/>
                  </a:moveTo>
                  <a:lnTo>
                    <a:pt x="4071493" y="0"/>
                  </a:lnTo>
                  <a:lnTo>
                    <a:pt x="4071493" y="24117"/>
                  </a:lnTo>
                  <a:lnTo>
                    <a:pt x="4071493" y="173939"/>
                  </a:lnTo>
                  <a:lnTo>
                    <a:pt x="3811003" y="173939"/>
                  </a:lnTo>
                  <a:lnTo>
                    <a:pt x="3811003" y="198056"/>
                  </a:lnTo>
                  <a:lnTo>
                    <a:pt x="3811003" y="260273"/>
                  </a:lnTo>
                  <a:lnTo>
                    <a:pt x="3811003" y="284391"/>
                  </a:lnTo>
                  <a:lnTo>
                    <a:pt x="3922001" y="284391"/>
                  </a:lnTo>
                  <a:lnTo>
                    <a:pt x="3922001" y="260273"/>
                  </a:lnTo>
                  <a:lnTo>
                    <a:pt x="3835336" y="260273"/>
                  </a:lnTo>
                  <a:lnTo>
                    <a:pt x="3835336" y="198056"/>
                  </a:lnTo>
                  <a:lnTo>
                    <a:pt x="3897922" y="198056"/>
                  </a:lnTo>
                  <a:lnTo>
                    <a:pt x="3897922" y="260248"/>
                  </a:lnTo>
                  <a:lnTo>
                    <a:pt x="3922001" y="260248"/>
                  </a:lnTo>
                  <a:lnTo>
                    <a:pt x="3922001" y="198056"/>
                  </a:lnTo>
                  <a:lnTo>
                    <a:pt x="4071328" y="198056"/>
                  </a:lnTo>
                  <a:lnTo>
                    <a:pt x="4071328" y="2115185"/>
                  </a:lnTo>
                  <a:lnTo>
                    <a:pt x="3922166" y="2115185"/>
                  </a:lnTo>
                  <a:lnTo>
                    <a:pt x="3922166" y="2052967"/>
                  </a:lnTo>
                  <a:lnTo>
                    <a:pt x="3922166" y="2052789"/>
                  </a:lnTo>
                  <a:lnTo>
                    <a:pt x="3922166" y="2028850"/>
                  </a:lnTo>
                  <a:lnTo>
                    <a:pt x="3897922" y="2028850"/>
                  </a:lnTo>
                  <a:lnTo>
                    <a:pt x="3897922" y="2052967"/>
                  </a:lnTo>
                  <a:lnTo>
                    <a:pt x="3897922" y="2115185"/>
                  </a:lnTo>
                  <a:lnTo>
                    <a:pt x="3835336" y="2115185"/>
                  </a:lnTo>
                  <a:lnTo>
                    <a:pt x="3835336" y="2052967"/>
                  </a:lnTo>
                  <a:lnTo>
                    <a:pt x="3897922" y="2052967"/>
                  </a:lnTo>
                  <a:lnTo>
                    <a:pt x="3897922" y="2028850"/>
                  </a:lnTo>
                  <a:lnTo>
                    <a:pt x="3811168" y="2028850"/>
                  </a:lnTo>
                  <a:lnTo>
                    <a:pt x="3811168" y="2052967"/>
                  </a:lnTo>
                  <a:lnTo>
                    <a:pt x="3811168" y="2115185"/>
                  </a:lnTo>
                  <a:lnTo>
                    <a:pt x="3811168" y="2139302"/>
                  </a:lnTo>
                  <a:lnTo>
                    <a:pt x="3897998" y="2139302"/>
                  </a:lnTo>
                  <a:lnTo>
                    <a:pt x="3897998" y="2289124"/>
                  </a:lnTo>
                  <a:lnTo>
                    <a:pt x="197815" y="2289124"/>
                  </a:lnTo>
                  <a:lnTo>
                    <a:pt x="197815" y="2139302"/>
                  </a:lnTo>
                  <a:lnTo>
                    <a:pt x="284645" y="2139302"/>
                  </a:lnTo>
                  <a:lnTo>
                    <a:pt x="284645" y="2115337"/>
                  </a:lnTo>
                  <a:lnTo>
                    <a:pt x="284645" y="2115185"/>
                  </a:lnTo>
                  <a:lnTo>
                    <a:pt x="284645" y="2052967"/>
                  </a:lnTo>
                  <a:lnTo>
                    <a:pt x="284645" y="2052789"/>
                  </a:lnTo>
                  <a:lnTo>
                    <a:pt x="284645" y="2028850"/>
                  </a:lnTo>
                  <a:lnTo>
                    <a:pt x="260400" y="2028850"/>
                  </a:lnTo>
                  <a:lnTo>
                    <a:pt x="260400" y="2052967"/>
                  </a:lnTo>
                  <a:lnTo>
                    <a:pt x="260400" y="2115185"/>
                  </a:lnTo>
                  <a:lnTo>
                    <a:pt x="197815" y="2115185"/>
                  </a:lnTo>
                  <a:lnTo>
                    <a:pt x="197815" y="2052967"/>
                  </a:lnTo>
                  <a:lnTo>
                    <a:pt x="260400" y="2052967"/>
                  </a:lnTo>
                  <a:lnTo>
                    <a:pt x="260400" y="2028850"/>
                  </a:lnTo>
                  <a:lnTo>
                    <a:pt x="173570" y="2028850"/>
                  </a:lnTo>
                  <a:lnTo>
                    <a:pt x="173570" y="2052967"/>
                  </a:lnTo>
                  <a:lnTo>
                    <a:pt x="173570" y="2115185"/>
                  </a:lnTo>
                  <a:lnTo>
                    <a:pt x="173570" y="2139302"/>
                  </a:lnTo>
                  <a:lnTo>
                    <a:pt x="173570" y="2289124"/>
                  </a:lnTo>
                  <a:lnTo>
                    <a:pt x="24244" y="2289124"/>
                  </a:lnTo>
                  <a:lnTo>
                    <a:pt x="24244" y="2139302"/>
                  </a:lnTo>
                  <a:lnTo>
                    <a:pt x="173570" y="2139302"/>
                  </a:lnTo>
                  <a:lnTo>
                    <a:pt x="173570" y="2115185"/>
                  </a:lnTo>
                  <a:lnTo>
                    <a:pt x="24244" y="2115185"/>
                  </a:lnTo>
                  <a:lnTo>
                    <a:pt x="24244" y="198056"/>
                  </a:lnTo>
                  <a:lnTo>
                    <a:pt x="173570" y="198056"/>
                  </a:lnTo>
                  <a:lnTo>
                    <a:pt x="173570" y="260273"/>
                  </a:lnTo>
                  <a:lnTo>
                    <a:pt x="173570" y="284391"/>
                  </a:lnTo>
                  <a:lnTo>
                    <a:pt x="284568" y="284391"/>
                  </a:lnTo>
                  <a:lnTo>
                    <a:pt x="284568" y="260273"/>
                  </a:lnTo>
                  <a:lnTo>
                    <a:pt x="197815" y="260273"/>
                  </a:lnTo>
                  <a:lnTo>
                    <a:pt x="197815" y="198056"/>
                  </a:lnTo>
                  <a:lnTo>
                    <a:pt x="260400" y="198056"/>
                  </a:lnTo>
                  <a:lnTo>
                    <a:pt x="260400" y="260248"/>
                  </a:lnTo>
                  <a:lnTo>
                    <a:pt x="284568" y="260248"/>
                  </a:lnTo>
                  <a:lnTo>
                    <a:pt x="284568" y="198056"/>
                  </a:lnTo>
                  <a:lnTo>
                    <a:pt x="284568" y="197700"/>
                  </a:lnTo>
                  <a:lnTo>
                    <a:pt x="284568" y="173939"/>
                  </a:lnTo>
                  <a:lnTo>
                    <a:pt x="24244" y="173939"/>
                  </a:lnTo>
                  <a:lnTo>
                    <a:pt x="24244" y="24117"/>
                  </a:lnTo>
                  <a:lnTo>
                    <a:pt x="4071493" y="24117"/>
                  </a:lnTo>
                  <a:lnTo>
                    <a:pt x="4071493" y="0"/>
                  </a:lnTo>
                  <a:lnTo>
                    <a:pt x="0" y="0"/>
                  </a:lnTo>
                  <a:lnTo>
                    <a:pt x="0" y="24117"/>
                  </a:lnTo>
                  <a:lnTo>
                    <a:pt x="0" y="173939"/>
                  </a:lnTo>
                  <a:lnTo>
                    <a:pt x="0" y="2313241"/>
                  </a:lnTo>
                  <a:lnTo>
                    <a:pt x="4095737" y="2313241"/>
                  </a:lnTo>
                  <a:lnTo>
                    <a:pt x="4095737" y="2289124"/>
                  </a:lnTo>
                  <a:lnTo>
                    <a:pt x="3922166" y="2289124"/>
                  </a:lnTo>
                  <a:lnTo>
                    <a:pt x="3922166" y="2139302"/>
                  </a:lnTo>
                  <a:lnTo>
                    <a:pt x="4095737" y="2139302"/>
                  </a:lnTo>
                  <a:lnTo>
                    <a:pt x="4095737" y="2115337"/>
                  </a:lnTo>
                  <a:lnTo>
                    <a:pt x="4095737" y="2115185"/>
                  </a:lnTo>
                  <a:lnTo>
                    <a:pt x="4095737" y="198056"/>
                  </a:lnTo>
                  <a:lnTo>
                    <a:pt x="4095737" y="197624"/>
                  </a:lnTo>
                  <a:lnTo>
                    <a:pt x="4095737" y="173939"/>
                  </a:lnTo>
                  <a:lnTo>
                    <a:pt x="4095737" y="24117"/>
                  </a:lnTo>
                  <a:lnTo>
                    <a:pt x="4095737" y="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99917" y="529409"/>
            <a:ext cx="15699740" cy="699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00" b="1" spc="145" dirty="0">
                <a:latin typeface="Tahoma"/>
                <a:cs typeface="Tahoma"/>
              </a:rPr>
              <a:t>Median</a:t>
            </a:r>
            <a:r>
              <a:rPr sz="4400" b="1" spc="-145" dirty="0">
                <a:latin typeface="Tahoma"/>
                <a:cs typeface="Tahoma"/>
              </a:rPr>
              <a:t> </a:t>
            </a:r>
            <a:r>
              <a:rPr sz="4400" b="1" spc="110" dirty="0">
                <a:latin typeface="Tahoma"/>
                <a:cs typeface="Tahoma"/>
              </a:rPr>
              <a:t>Home</a:t>
            </a:r>
            <a:r>
              <a:rPr sz="4400" b="1" spc="-140" dirty="0">
                <a:latin typeface="Tahoma"/>
                <a:cs typeface="Tahoma"/>
              </a:rPr>
              <a:t> </a:t>
            </a:r>
            <a:r>
              <a:rPr sz="4400" b="1" spc="65" dirty="0">
                <a:latin typeface="Tahoma"/>
                <a:cs typeface="Tahoma"/>
              </a:rPr>
              <a:t>Price</a:t>
            </a:r>
            <a:r>
              <a:rPr sz="4400" b="1" spc="-145" dirty="0">
                <a:latin typeface="Tahoma"/>
                <a:cs typeface="Tahoma"/>
              </a:rPr>
              <a:t> </a:t>
            </a:r>
            <a:r>
              <a:rPr sz="4400" b="1" spc="110" dirty="0">
                <a:latin typeface="Tahoma"/>
                <a:cs typeface="Tahoma"/>
              </a:rPr>
              <a:t>by</a:t>
            </a:r>
            <a:r>
              <a:rPr sz="4400" b="1" spc="-140" dirty="0">
                <a:latin typeface="Tahoma"/>
                <a:cs typeface="Tahoma"/>
              </a:rPr>
              <a:t> </a:t>
            </a:r>
            <a:r>
              <a:rPr sz="4400" b="1" spc="75" dirty="0">
                <a:latin typeface="Tahoma"/>
                <a:cs typeface="Tahoma"/>
              </a:rPr>
              <a:t>State</a:t>
            </a:r>
            <a:r>
              <a:rPr sz="4400" b="1" spc="-145" dirty="0">
                <a:latin typeface="Tahoma"/>
                <a:cs typeface="Tahoma"/>
              </a:rPr>
              <a:t> </a:t>
            </a:r>
            <a:r>
              <a:rPr sz="4400" b="1" spc="120" dirty="0">
                <a:latin typeface="Tahoma"/>
                <a:cs typeface="Tahoma"/>
              </a:rPr>
              <a:t>in</a:t>
            </a:r>
            <a:r>
              <a:rPr sz="4400" b="1" spc="-140" dirty="0">
                <a:latin typeface="Tahoma"/>
                <a:cs typeface="Tahoma"/>
              </a:rPr>
              <a:t> </a:t>
            </a:r>
            <a:r>
              <a:rPr sz="4400" b="1" spc="150" dirty="0">
                <a:latin typeface="Tahoma"/>
                <a:cs typeface="Tahoma"/>
              </a:rPr>
              <a:t>the</a:t>
            </a:r>
            <a:r>
              <a:rPr sz="4400" b="1" spc="-145" dirty="0">
                <a:latin typeface="Tahoma"/>
                <a:cs typeface="Tahoma"/>
              </a:rPr>
              <a:t> </a:t>
            </a:r>
            <a:r>
              <a:rPr sz="4400" b="1" spc="120" dirty="0">
                <a:latin typeface="Tahoma"/>
                <a:cs typeface="Tahoma"/>
              </a:rPr>
              <a:t>United</a:t>
            </a:r>
            <a:r>
              <a:rPr sz="4400" b="1" spc="-140" dirty="0">
                <a:latin typeface="Tahoma"/>
                <a:cs typeface="Tahoma"/>
              </a:rPr>
              <a:t> </a:t>
            </a:r>
            <a:r>
              <a:rPr sz="4400" b="1" spc="65" dirty="0">
                <a:latin typeface="Tahoma"/>
                <a:cs typeface="Tahoma"/>
              </a:rPr>
              <a:t>States,</a:t>
            </a:r>
            <a:r>
              <a:rPr sz="4400" b="1" spc="-145" dirty="0">
                <a:latin typeface="Tahoma"/>
                <a:cs typeface="Tahoma"/>
              </a:rPr>
              <a:t> </a:t>
            </a:r>
            <a:r>
              <a:rPr sz="4400" b="1" spc="-220" dirty="0">
                <a:latin typeface="Tahoma"/>
                <a:cs typeface="Tahoma"/>
              </a:rPr>
              <a:t>2022</a:t>
            </a:r>
            <a:endParaRPr sz="44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7692" y="1371886"/>
            <a:ext cx="8873490" cy="5467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400" spc="-30" dirty="0">
                <a:latin typeface="Lucida Sans Unicode"/>
                <a:cs typeface="Lucida Sans Unicode"/>
              </a:rPr>
              <a:t>States</a:t>
            </a:r>
            <a:r>
              <a:rPr sz="3400" spc="-190" dirty="0">
                <a:latin typeface="Lucida Sans Unicode"/>
                <a:cs typeface="Lucida Sans Unicode"/>
              </a:rPr>
              <a:t> </a:t>
            </a:r>
            <a:r>
              <a:rPr sz="3400" spc="-45" dirty="0">
                <a:latin typeface="Lucida Sans Unicode"/>
                <a:cs typeface="Lucida Sans Unicode"/>
              </a:rPr>
              <a:t>with</a:t>
            </a:r>
            <a:r>
              <a:rPr sz="3400" spc="-190" dirty="0">
                <a:latin typeface="Lucida Sans Unicode"/>
                <a:cs typeface="Lucida Sans Unicode"/>
              </a:rPr>
              <a:t> </a:t>
            </a:r>
            <a:r>
              <a:rPr sz="3400" spc="-25" dirty="0">
                <a:latin typeface="Lucida Sans Unicode"/>
                <a:cs typeface="Lucida Sans Unicode"/>
              </a:rPr>
              <a:t>the</a:t>
            </a:r>
            <a:r>
              <a:rPr sz="3400" spc="-190" dirty="0">
                <a:latin typeface="Lucida Sans Unicode"/>
                <a:cs typeface="Lucida Sans Unicode"/>
              </a:rPr>
              <a:t> </a:t>
            </a:r>
            <a:r>
              <a:rPr sz="3400" b="1" spc="165" dirty="0">
                <a:solidFill>
                  <a:srgbClr val="042969"/>
                </a:solidFill>
                <a:latin typeface="Trebuchet MS"/>
                <a:cs typeface="Trebuchet MS"/>
              </a:rPr>
              <a:t>Highest</a:t>
            </a:r>
            <a:r>
              <a:rPr sz="3400" b="1" spc="-140" dirty="0">
                <a:solidFill>
                  <a:srgbClr val="042969"/>
                </a:solidFill>
                <a:latin typeface="Trebuchet MS"/>
                <a:cs typeface="Trebuchet MS"/>
              </a:rPr>
              <a:t> </a:t>
            </a:r>
            <a:r>
              <a:rPr sz="3400" dirty="0">
                <a:latin typeface="Lucida Sans Unicode"/>
                <a:cs typeface="Lucida Sans Unicode"/>
              </a:rPr>
              <a:t>Median</a:t>
            </a:r>
            <a:r>
              <a:rPr sz="3400" spc="-190" dirty="0">
                <a:latin typeface="Lucida Sans Unicode"/>
                <a:cs typeface="Lucida Sans Unicode"/>
              </a:rPr>
              <a:t> </a:t>
            </a:r>
            <a:r>
              <a:rPr sz="3400" dirty="0">
                <a:latin typeface="Lucida Sans Unicode"/>
                <a:cs typeface="Lucida Sans Unicode"/>
              </a:rPr>
              <a:t>Home</a:t>
            </a:r>
            <a:r>
              <a:rPr sz="3400" spc="-190" dirty="0">
                <a:latin typeface="Lucida Sans Unicode"/>
                <a:cs typeface="Lucida Sans Unicode"/>
              </a:rPr>
              <a:t> </a:t>
            </a:r>
            <a:r>
              <a:rPr sz="3400" spc="-10" dirty="0">
                <a:latin typeface="Lucida Sans Unicode"/>
                <a:cs typeface="Lucida Sans Unicode"/>
              </a:rPr>
              <a:t>Price</a:t>
            </a:r>
            <a:endParaRPr sz="3400">
              <a:latin typeface="Lucida Sans Unicode"/>
              <a:cs typeface="Lucida Sans Unicode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0762" y="2833505"/>
            <a:ext cx="85725" cy="8572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0762" y="3204980"/>
            <a:ext cx="85725" cy="8572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0762" y="3576455"/>
            <a:ext cx="85725" cy="8572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752632" y="2264812"/>
            <a:ext cx="12447270" cy="221107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3842385">
              <a:lnSpc>
                <a:spcPct val="100000"/>
              </a:lnSpc>
              <a:spcBef>
                <a:spcPts val="500"/>
              </a:spcBef>
            </a:pPr>
            <a:r>
              <a:rPr sz="2100" b="1" spc="-605" dirty="0" smtClean="0">
                <a:solidFill>
                  <a:srgbClr val="252826"/>
                </a:solidFill>
                <a:latin typeface="Trebuchet MS"/>
                <a:cs typeface="Trebuchet MS"/>
              </a:rPr>
              <a:t>1</a:t>
            </a:r>
            <a:r>
              <a:rPr lang="en-IN" sz="2100" b="1" spc="-605" dirty="0" smtClean="0">
                <a:solidFill>
                  <a:srgbClr val="252826"/>
                </a:solidFill>
                <a:latin typeface="Trebuchet MS"/>
                <a:cs typeface="Trebuchet MS"/>
              </a:rPr>
              <a:t>             </a:t>
            </a:r>
            <a:r>
              <a:rPr sz="2100" b="1" spc="-165" dirty="0" smtClean="0">
                <a:solidFill>
                  <a:srgbClr val="252826"/>
                </a:solidFill>
                <a:latin typeface="Trebuchet MS"/>
                <a:cs typeface="Trebuchet MS"/>
              </a:rPr>
              <a:t>)</a:t>
            </a:r>
            <a:r>
              <a:rPr lang="en-IN" sz="2100" b="1" spc="-165" dirty="0" smtClean="0">
                <a:solidFill>
                  <a:srgbClr val="252826"/>
                </a:solidFill>
                <a:latin typeface="Trebuchet MS"/>
                <a:cs typeface="Trebuchet MS"/>
              </a:rPr>
              <a:t> </a:t>
            </a:r>
            <a:r>
              <a:rPr sz="2100" b="1" spc="-110" dirty="0" smtClean="0">
                <a:solidFill>
                  <a:srgbClr val="252826"/>
                </a:solidFill>
                <a:latin typeface="Trebuchet MS"/>
                <a:cs typeface="Trebuchet MS"/>
              </a:rPr>
              <a:t> </a:t>
            </a:r>
            <a:r>
              <a:rPr sz="2100" b="1" u="sng" spc="-65" dirty="0">
                <a:solidFill>
                  <a:srgbClr val="0000FF"/>
                </a:solidFill>
                <a:latin typeface="Trebuchet MS"/>
                <a:cs typeface="Trebuchet MS"/>
              </a:rPr>
              <a:t>H</a:t>
            </a:r>
            <a:r>
              <a:rPr sz="2100" b="1" u="sng" spc="170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z="2100" b="1" u="sng" spc="5" dirty="0">
                <a:solidFill>
                  <a:srgbClr val="0000FF"/>
                </a:solidFill>
                <a:latin typeface="Trebuchet MS"/>
                <a:cs typeface="Trebuchet MS"/>
              </a:rPr>
              <a:t>w</a:t>
            </a:r>
            <a:r>
              <a:rPr sz="2100" b="1" u="sng" spc="170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z="2100" b="1" u="sng" spc="-45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r>
              <a:rPr sz="2100" b="1" u="sng" spc="-40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endParaRPr sz="2100" u="sng" dirty="0">
              <a:solidFill>
                <a:srgbClr val="0000FF"/>
              </a:solidFill>
              <a:latin typeface="Trebuchet MS"/>
              <a:cs typeface="Trebuchet MS"/>
            </a:endParaRPr>
          </a:p>
          <a:p>
            <a:pPr marL="4164329">
              <a:lnSpc>
                <a:spcPct val="100000"/>
              </a:lnSpc>
              <a:spcBef>
                <a:spcPts val="405"/>
              </a:spcBef>
            </a:pPr>
            <a:r>
              <a:rPr sz="2100" b="1" spc="-50" dirty="0">
                <a:solidFill>
                  <a:srgbClr val="252826"/>
                </a:solidFill>
                <a:latin typeface="Trebuchet MS"/>
                <a:cs typeface="Trebuchet MS"/>
              </a:rPr>
              <a:t>Price:</a:t>
            </a:r>
            <a:r>
              <a:rPr sz="2100" b="1" spc="-100" dirty="0">
                <a:solidFill>
                  <a:srgbClr val="252826"/>
                </a:solidFill>
                <a:latin typeface="Trebuchet MS"/>
                <a:cs typeface="Trebuchet MS"/>
              </a:rPr>
              <a:t> </a:t>
            </a:r>
            <a:r>
              <a:rPr sz="2100" spc="20" dirty="0">
                <a:solidFill>
                  <a:srgbClr val="252826"/>
                </a:solidFill>
                <a:latin typeface="Trebuchet MS"/>
                <a:cs typeface="Trebuchet MS"/>
              </a:rPr>
              <a:t>$848,926</a:t>
            </a:r>
            <a:endParaRPr sz="2100" dirty="0">
              <a:latin typeface="Trebuchet MS"/>
              <a:cs typeface="Trebuchet MS"/>
            </a:endParaRPr>
          </a:p>
          <a:p>
            <a:pPr marL="4164329">
              <a:lnSpc>
                <a:spcPct val="100000"/>
              </a:lnSpc>
              <a:spcBef>
                <a:spcPts val="405"/>
              </a:spcBef>
            </a:pPr>
            <a:r>
              <a:rPr sz="2100" b="1" spc="250" dirty="0">
                <a:solidFill>
                  <a:srgbClr val="252826"/>
                </a:solidFill>
                <a:latin typeface="Trebuchet MS"/>
                <a:cs typeface="Trebuchet MS"/>
              </a:rPr>
              <a:t>S</a:t>
            </a:r>
            <a:r>
              <a:rPr sz="2100" b="1" spc="-45" dirty="0">
                <a:solidFill>
                  <a:srgbClr val="252826"/>
                </a:solidFill>
                <a:latin typeface="Trebuchet MS"/>
                <a:cs typeface="Trebuchet MS"/>
              </a:rPr>
              <a:t>i</a:t>
            </a:r>
            <a:r>
              <a:rPr sz="2100" b="1" spc="-95" dirty="0">
                <a:solidFill>
                  <a:srgbClr val="252826"/>
                </a:solidFill>
                <a:latin typeface="Trebuchet MS"/>
                <a:cs typeface="Trebuchet MS"/>
              </a:rPr>
              <a:t>z</a:t>
            </a:r>
            <a:r>
              <a:rPr sz="2100" b="1" spc="-5" dirty="0">
                <a:solidFill>
                  <a:srgbClr val="252826"/>
                </a:solidFill>
                <a:latin typeface="Trebuchet MS"/>
                <a:cs typeface="Trebuchet MS"/>
              </a:rPr>
              <a:t>e</a:t>
            </a:r>
            <a:r>
              <a:rPr sz="2100" b="1" spc="-130" dirty="0">
                <a:solidFill>
                  <a:srgbClr val="252826"/>
                </a:solidFill>
                <a:latin typeface="Trebuchet MS"/>
                <a:cs typeface="Trebuchet MS"/>
              </a:rPr>
              <a:t>:</a:t>
            </a:r>
            <a:r>
              <a:rPr sz="2100" b="1" spc="-65" dirty="0">
                <a:solidFill>
                  <a:srgbClr val="252826"/>
                </a:solidFill>
                <a:latin typeface="Trebuchet MS"/>
                <a:cs typeface="Trebuchet MS"/>
              </a:rPr>
              <a:t> </a:t>
            </a:r>
            <a:r>
              <a:rPr sz="2100" spc="-505" dirty="0">
                <a:solidFill>
                  <a:srgbClr val="252826"/>
                </a:solidFill>
                <a:latin typeface="Trebuchet MS"/>
                <a:cs typeface="Trebuchet MS"/>
              </a:rPr>
              <a:t>1</a:t>
            </a:r>
            <a:r>
              <a:rPr sz="2100" spc="-290" dirty="0">
                <a:solidFill>
                  <a:srgbClr val="252826"/>
                </a:solidFill>
                <a:latin typeface="Trebuchet MS"/>
                <a:cs typeface="Trebuchet MS"/>
              </a:rPr>
              <a:t>,</a:t>
            </a:r>
            <a:r>
              <a:rPr sz="2100" spc="-10" dirty="0">
                <a:solidFill>
                  <a:srgbClr val="252826"/>
                </a:solidFill>
                <a:latin typeface="Trebuchet MS"/>
                <a:cs typeface="Trebuchet MS"/>
              </a:rPr>
              <a:t>3</a:t>
            </a:r>
            <a:r>
              <a:rPr sz="2100" spc="75" dirty="0">
                <a:solidFill>
                  <a:srgbClr val="252826"/>
                </a:solidFill>
                <a:latin typeface="Trebuchet MS"/>
                <a:cs typeface="Trebuchet MS"/>
              </a:rPr>
              <a:t>0</a:t>
            </a:r>
            <a:r>
              <a:rPr sz="2100" spc="-25" dirty="0">
                <a:solidFill>
                  <a:srgbClr val="252826"/>
                </a:solidFill>
                <a:latin typeface="Trebuchet MS"/>
                <a:cs typeface="Trebuchet MS"/>
              </a:rPr>
              <a:t>9</a:t>
            </a:r>
            <a:r>
              <a:rPr sz="2100" spc="-65" dirty="0">
                <a:solidFill>
                  <a:srgbClr val="252826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52826"/>
                </a:solidFill>
                <a:latin typeface="Trebuchet MS"/>
                <a:cs typeface="Trebuchet MS"/>
              </a:rPr>
              <a:t>s</a:t>
            </a:r>
            <a:r>
              <a:rPr sz="2100" spc="25" dirty="0">
                <a:solidFill>
                  <a:srgbClr val="252826"/>
                </a:solidFill>
                <a:latin typeface="Trebuchet MS"/>
                <a:cs typeface="Trebuchet MS"/>
              </a:rPr>
              <a:t>q</a:t>
            </a:r>
            <a:r>
              <a:rPr sz="2100" spc="-210" dirty="0">
                <a:solidFill>
                  <a:srgbClr val="252826"/>
                </a:solidFill>
                <a:latin typeface="Trebuchet MS"/>
                <a:cs typeface="Trebuchet MS"/>
              </a:rPr>
              <a:t>.</a:t>
            </a:r>
            <a:r>
              <a:rPr sz="2100" spc="-65" dirty="0">
                <a:solidFill>
                  <a:srgbClr val="252826"/>
                </a:solidFill>
                <a:latin typeface="Trebuchet MS"/>
                <a:cs typeface="Trebuchet MS"/>
              </a:rPr>
              <a:t> f</a:t>
            </a:r>
            <a:r>
              <a:rPr sz="2100" spc="-145" dirty="0">
                <a:solidFill>
                  <a:srgbClr val="252826"/>
                </a:solidFill>
                <a:latin typeface="Trebuchet MS"/>
                <a:cs typeface="Trebuchet MS"/>
              </a:rPr>
              <a:t>t</a:t>
            </a:r>
            <a:r>
              <a:rPr sz="2100" spc="-210" dirty="0">
                <a:solidFill>
                  <a:srgbClr val="252826"/>
                </a:solidFill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 marL="4164329">
              <a:lnSpc>
                <a:spcPct val="100000"/>
              </a:lnSpc>
              <a:spcBef>
                <a:spcPts val="405"/>
              </a:spcBef>
            </a:pPr>
            <a:r>
              <a:rPr sz="2100" b="1" spc="85" dirty="0">
                <a:solidFill>
                  <a:srgbClr val="252826"/>
                </a:solidFill>
                <a:latin typeface="Trebuchet MS"/>
                <a:cs typeface="Trebuchet MS"/>
              </a:rPr>
              <a:t>Cost</a:t>
            </a:r>
            <a:r>
              <a:rPr sz="2100" b="1" spc="-125" dirty="0">
                <a:solidFill>
                  <a:srgbClr val="252826"/>
                </a:solidFill>
                <a:latin typeface="Trebuchet MS"/>
                <a:cs typeface="Trebuchet MS"/>
              </a:rPr>
              <a:t> </a:t>
            </a:r>
            <a:r>
              <a:rPr sz="2100" b="1" spc="-10" dirty="0">
                <a:solidFill>
                  <a:srgbClr val="252826"/>
                </a:solidFill>
                <a:latin typeface="Trebuchet MS"/>
                <a:cs typeface="Trebuchet MS"/>
              </a:rPr>
              <a:t>per</a:t>
            </a:r>
            <a:r>
              <a:rPr sz="2100" b="1" spc="-120" dirty="0">
                <a:solidFill>
                  <a:srgbClr val="252826"/>
                </a:solidFill>
                <a:latin typeface="Trebuchet MS"/>
                <a:cs typeface="Trebuchet MS"/>
              </a:rPr>
              <a:t> </a:t>
            </a:r>
            <a:r>
              <a:rPr sz="2100" b="1" spc="55" dirty="0">
                <a:solidFill>
                  <a:srgbClr val="252826"/>
                </a:solidFill>
                <a:latin typeface="Trebuchet MS"/>
                <a:cs typeface="Trebuchet MS"/>
              </a:rPr>
              <a:t>Square</a:t>
            </a:r>
            <a:r>
              <a:rPr sz="2100" b="1" spc="-125" dirty="0">
                <a:solidFill>
                  <a:srgbClr val="252826"/>
                </a:solidFill>
                <a:latin typeface="Trebuchet MS"/>
                <a:cs typeface="Trebuchet MS"/>
              </a:rPr>
              <a:t> </a:t>
            </a:r>
            <a:r>
              <a:rPr sz="2100" b="1" spc="-75" dirty="0">
                <a:solidFill>
                  <a:srgbClr val="252826"/>
                </a:solidFill>
                <a:latin typeface="Trebuchet MS"/>
                <a:cs typeface="Trebuchet MS"/>
              </a:rPr>
              <a:t>Foot: </a:t>
            </a:r>
            <a:r>
              <a:rPr sz="2100" spc="65" dirty="0">
                <a:solidFill>
                  <a:srgbClr val="252826"/>
                </a:solidFill>
                <a:latin typeface="Trebuchet MS"/>
                <a:cs typeface="Trebuchet MS"/>
              </a:rPr>
              <a:t>$649</a:t>
            </a:r>
            <a:endParaRPr sz="21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50" b="1" i="1" spc="-80" dirty="0">
                <a:solidFill>
                  <a:srgbClr val="584AE2"/>
                </a:solidFill>
                <a:latin typeface="Trebuchet MS"/>
                <a:cs typeface="Trebuchet MS"/>
              </a:rPr>
              <a:t>The</a:t>
            </a:r>
            <a:r>
              <a:rPr sz="2150" b="1" i="1" spc="-105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20" dirty="0">
                <a:solidFill>
                  <a:srgbClr val="584AE2"/>
                </a:solidFill>
                <a:latin typeface="Trebuchet MS"/>
                <a:cs typeface="Trebuchet MS"/>
              </a:rPr>
              <a:t>median</a:t>
            </a:r>
            <a:r>
              <a:rPr sz="2150" b="1" i="1" spc="-100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dirty="0">
                <a:solidFill>
                  <a:srgbClr val="584AE2"/>
                </a:solidFill>
                <a:latin typeface="Trebuchet MS"/>
                <a:cs typeface="Trebuchet MS"/>
              </a:rPr>
              <a:t>price</a:t>
            </a:r>
            <a:r>
              <a:rPr sz="2150" b="1" i="1" spc="-100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-75" dirty="0">
                <a:solidFill>
                  <a:srgbClr val="584AE2"/>
                </a:solidFill>
                <a:latin typeface="Trebuchet MS"/>
                <a:cs typeface="Trebuchet MS"/>
              </a:rPr>
              <a:t>for</a:t>
            </a:r>
            <a:r>
              <a:rPr sz="2150" b="1" i="1" spc="-105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60" dirty="0">
                <a:solidFill>
                  <a:srgbClr val="584AE2"/>
                </a:solidFill>
                <a:latin typeface="Trebuchet MS"/>
                <a:cs typeface="Trebuchet MS"/>
              </a:rPr>
              <a:t>a</a:t>
            </a:r>
            <a:r>
              <a:rPr sz="2150" b="1" i="1" spc="-100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-45" dirty="0">
                <a:solidFill>
                  <a:srgbClr val="584AE2"/>
                </a:solidFill>
                <a:latin typeface="Trebuchet MS"/>
                <a:cs typeface="Trebuchet MS"/>
              </a:rPr>
              <a:t>typical</a:t>
            </a:r>
            <a:r>
              <a:rPr sz="2150" b="1" i="1" spc="-100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30" dirty="0">
                <a:solidFill>
                  <a:srgbClr val="584AE2"/>
                </a:solidFill>
                <a:latin typeface="Trebuchet MS"/>
                <a:cs typeface="Trebuchet MS"/>
              </a:rPr>
              <a:t>home</a:t>
            </a:r>
            <a:r>
              <a:rPr sz="2150" b="1" i="1" spc="-100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-50" dirty="0">
                <a:solidFill>
                  <a:srgbClr val="584AE2"/>
                </a:solidFill>
                <a:latin typeface="Trebuchet MS"/>
                <a:cs typeface="Trebuchet MS"/>
              </a:rPr>
              <a:t>in</a:t>
            </a:r>
            <a:r>
              <a:rPr sz="2150" b="1" i="1" spc="-105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-15" dirty="0">
                <a:solidFill>
                  <a:srgbClr val="584AE2"/>
                </a:solidFill>
                <a:latin typeface="Trebuchet MS"/>
                <a:cs typeface="Trebuchet MS"/>
              </a:rPr>
              <a:t>Hawaii</a:t>
            </a:r>
            <a:r>
              <a:rPr sz="2150" b="1" i="1" spc="-100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5" dirty="0">
                <a:solidFill>
                  <a:srgbClr val="584AE2"/>
                </a:solidFill>
                <a:latin typeface="Trebuchet MS"/>
                <a:cs typeface="Trebuchet MS"/>
              </a:rPr>
              <a:t>is</a:t>
            </a:r>
            <a:r>
              <a:rPr sz="2150" b="1" i="1" spc="-100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-75" dirty="0">
                <a:solidFill>
                  <a:srgbClr val="584AE2"/>
                </a:solidFill>
                <a:latin typeface="Trebuchet MS"/>
                <a:cs typeface="Trebuchet MS"/>
              </a:rPr>
              <a:t>$848,926,</a:t>
            </a:r>
            <a:r>
              <a:rPr sz="2150" b="1" i="1" spc="-100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-5" dirty="0">
                <a:solidFill>
                  <a:srgbClr val="584AE2"/>
                </a:solidFill>
                <a:latin typeface="Trebuchet MS"/>
                <a:cs typeface="Trebuchet MS"/>
              </a:rPr>
              <a:t>more</a:t>
            </a:r>
            <a:r>
              <a:rPr sz="2150" b="1" i="1" spc="-105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-35" dirty="0">
                <a:solidFill>
                  <a:srgbClr val="584AE2"/>
                </a:solidFill>
                <a:latin typeface="Trebuchet MS"/>
                <a:cs typeface="Trebuchet MS"/>
              </a:rPr>
              <a:t>than</a:t>
            </a:r>
            <a:r>
              <a:rPr sz="2150" b="1" i="1" spc="-100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-15" dirty="0">
                <a:solidFill>
                  <a:srgbClr val="584AE2"/>
                </a:solidFill>
                <a:latin typeface="Trebuchet MS"/>
                <a:cs typeface="Trebuchet MS"/>
              </a:rPr>
              <a:t>twice</a:t>
            </a:r>
            <a:r>
              <a:rPr sz="2150" b="1" i="1" spc="-100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-45" dirty="0">
                <a:solidFill>
                  <a:srgbClr val="584AE2"/>
                </a:solidFill>
                <a:latin typeface="Trebuchet MS"/>
                <a:cs typeface="Trebuchet MS"/>
              </a:rPr>
              <a:t>the</a:t>
            </a:r>
            <a:r>
              <a:rPr sz="2150" b="1" i="1" spc="-105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-35" dirty="0">
                <a:solidFill>
                  <a:srgbClr val="584AE2"/>
                </a:solidFill>
                <a:latin typeface="Trebuchet MS"/>
                <a:cs typeface="Trebuchet MS"/>
              </a:rPr>
              <a:t>national</a:t>
            </a:r>
            <a:r>
              <a:rPr sz="2150" b="1" i="1" spc="-100" dirty="0">
                <a:solidFill>
                  <a:srgbClr val="584AE2"/>
                </a:solidFill>
                <a:latin typeface="Trebuchet MS"/>
                <a:cs typeface="Trebuchet MS"/>
              </a:rPr>
              <a:t> </a:t>
            </a:r>
            <a:r>
              <a:rPr sz="2150" b="1" i="1" spc="-5" dirty="0">
                <a:solidFill>
                  <a:srgbClr val="584AE2"/>
                </a:solidFill>
                <a:latin typeface="Trebuchet MS"/>
                <a:cs typeface="Trebuchet MS"/>
              </a:rPr>
              <a:t>average.</a:t>
            </a:r>
            <a:endParaRPr sz="2150" dirty="0">
              <a:latin typeface="Trebuchet MS"/>
              <a:cs typeface="Trebuchet MS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979" y="5383059"/>
            <a:ext cx="85725" cy="8572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979" y="5754534"/>
            <a:ext cx="85725" cy="8572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979" y="6126009"/>
            <a:ext cx="85725" cy="8572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749554" y="4814099"/>
            <a:ext cx="372491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105" marR="1540510" indent="-320040">
              <a:lnSpc>
                <a:spcPct val="116100"/>
              </a:lnSpc>
              <a:spcBef>
                <a:spcPts val="100"/>
              </a:spcBef>
            </a:pPr>
            <a:r>
              <a:rPr sz="2100" b="1" spc="-145" dirty="0">
                <a:latin typeface="Trebuchet MS"/>
                <a:cs typeface="Trebuchet MS"/>
              </a:rPr>
              <a:t>2</a:t>
            </a:r>
            <a:r>
              <a:rPr sz="2100" b="1" spc="-170" dirty="0">
                <a:latin typeface="Trebuchet MS"/>
                <a:cs typeface="Trebuchet MS"/>
              </a:rPr>
              <a:t>)</a:t>
            </a:r>
            <a:r>
              <a:rPr sz="2100" b="1" spc="-110" dirty="0">
                <a:latin typeface="Trebuchet MS"/>
                <a:cs typeface="Trebuchet MS"/>
              </a:rPr>
              <a:t> </a:t>
            </a:r>
            <a:r>
              <a:rPr sz="2100" b="1" u="sng" spc="275" dirty="0">
                <a:solidFill>
                  <a:srgbClr val="0000FF"/>
                </a:solidFill>
                <a:latin typeface="Trebuchet MS"/>
                <a:cs typeface="Trebuchet MS"/>
              </a:rPr>
              <a:t>C</a:t>
            </a:r>
            <a:r>
              <a:rPr sz="2100" b="1" u="sng" spc="170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z="2100" b="1" u="sng" spc="-55" dirty="0">
                <a:solidFill>
                  <a:srgbClr val="0000FF"/>
                </a:solidFill>
                <a:latin typeface="Trebuchet MS"/>
                <a:cs typeface="Trebuchet MS"/>
              </a:rPr>
              <a:t>l</a:t>
            </a:r>
            <a:r>
              <a:rPr sz="2100" b="1" u="sng" spc="-40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r>
              <a:rPr sz="2100" b="1" u="sng" spc="-15" dirty="0">
                <a:solidFill>
                  <a:srgbClr val="0000FF"/>
                </a:solidFill>
                <a:latin typeface="Trebuchet MS"/>
                <a:cs typeface="Trebuchet MS"/>
              </a:rPr>
              <a:t>f</a:t>
            </a:r>
            <a:r>
              <a:rPr sz="2100" b="1" u="sng" spc="10" dirty="0">
                <a:solidFill>
                  <a:srgbClr val="0000FF"/>
                </a:solidFill>
                <a:latin typeface="Trebuchet MS"/>
                <a:cs typeface="Trebuchet MS"/>
              </a:rPr>
              <a:t>o</a:t>
            </a:r>
            <a:r>
              <a:rPr sz="2100" b="1" u="sng" spc="-100" dirty="0">
                <a:solidFill>
                  <a:srgbClr val="0000FF"/>
                </a:solidFill>
                <a:latin typeface="Trebuchet MS"/>
                <a:cs typeface="Trebuchet MS"/>
              </a:rPr>
              <a:t>r</a:t>
            </a:r>
            <a:r>
              <a:rPr sz="2100" b="1" u="sng" spc="-75" dirty="0">
                <a:solidFill>
                  <a:srgbClr val="0000FF"/>
                </a:solidFill>
                <a:latin typeface="Trebuchet MS"/>
                <a:cs typeface="Trebuchet MS"/>
              </a:rPr>
              <a:t>n</a:t>
            </a:r>
            <a:r>
              <a:rPr sz="2100" b="1" u="sng" spc="-40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r>
              <a:rPr sz="2100" b="1" u="sng" spc="120" dirty="0">
                <a:solidFill>
                  <a:srgbClr val="0000FF"/>
                </a:solidFill>
                <a:latin typeface="Trebuchet MS"/>
                <a:cs typeface="Trebuchet MS"/>
              </a:rPr>
              <a:t>a</a:t>
            </a:r>
            <a:r>
              <a:rPr sz="2100" b="1" spc="120" dirty="0">
                <a:latin typeface="Trebuchet MS"/>
                <a:cs typeface="Trebuchet MS"/>
              </a:rPr>
              <a:t>  </a:t>
            </a:r>
            <a:r>
              <a:rPr sz="2100" b="1" spc="-105" dirty="0">
                <a:latin typeface="Trebuchet MS"/>
                <a:cs typeface="Trebuchet MS"/>
              </a:rPr>
              <a:t>P</a:t>
            </a:r>
            <a:r>
              <a:rPr sz="2100" b="1" spc="-100" dirty="0">
                <a:latin typeface="Trebuchet MS"/>
                <a:cs typeface="Trebuchet MS"/>
              </a:rPr>
              <a:t>r</a:t>
            </a:r>
            <a:r>
              <a:rPr sz="2100" b="1" spc="-40" dirty="0">
                <a:latin typeface="Trebuchet MS"/>
                <a:cs typeface="Trebuchet MS"/>
              </a:rPr>
              <a:t>i</a:t>
            </a:r>
            <a:r>
              <a:rPr sz="2100" b="1" spc="80" dirty="0">
                <a:latin typeface="Trebuchet MS"/>
                <a:cs typeface="Trebuchet MS"/>
              </a:rPr>
              <a:t>c</a:t>
            </a:r>
            <a:r>
              <a:rPr sz="2100" b="1" spc="-10" dirty="0">
                <a:latin typeface="Trebuchet MS"/>
                <a:cs typeface="Trebuchet MS"/>
              </a:rPr>
              <a:t>e</a:t>
            </a:r>
            <a:r>
              <a:rPr sz="2100" b="1" spc="-130" dirty="0">
                <a:latin typeface="Trebuchet MS"/>
                <a:cs typeface="Trebuchet MS"/>
              </a:rPr>
              <a:t>:</a:t>
            </a:r>
            <a:r>
              <a:rPr sz="2100" b="1" spc="-110" dirty="0">
                <a:latin typeface="Trebuchet MS"/>
                <a:cs typeface="Trebuchet MS"/>
              </a:rPr>
              <a:t> </a:t>
            </a:r>
            <a:r>
              <a:rPr sz="2100" spc="135" dirty="0">
                <a:latin typeface="Trebuchet MS"/>
                <a:cs typeface="Trebuchet MS"/>
              </a:rPr>
              <a:t>$</a:t>
            </a:r>
            <a:r>
              <a:rPr sz="2100" spc="-70" dirty="0">
                <a:latin typeface="Trebuchet MS"/>
                <a:cs typeface="Trebuchet MS"/>
              </a:rPr>
              <a:t>7</a:t>
            </a:r>
            <a:r>
              <a:rPr sz="2100" spc="-30" dirty="0">
                <a:latin typeface="Trebuchet MS"/>
                <a:cs typeface="Trebuchet MS"/>
              </a:rPr>
              <a:t>6</a:t>
            </a:r>
            <a:r>
              <a:rPr sz="2100" spc="70" dirty="0">
                <a:latin typeface="Trebuchet MS"/>
                <a:cs typeface="Trebuchet MS"/>
              </a:rPr>
              <a:t>0</a:t>
            </a:r>
            <a:r>
              <a:rPr sz="2100" spc="-285" dirty="0">
                <a:latin typeface="Trebuchet MS"/>
                <a:cs typeface="Trebuchet MS"/>
              </a:rPr>
              <a:t>,</a:t>
            </a:r>
            <a:r>
              <a:rPr sz="2100" dirty="0">
                <a:latin typeface="Trebuchet MS"/>
                <a:cs typeface="Trebuchet MS"/>
              </a:rPr>
              <a:t>8</a:t>
            </a:r>
            <a:r>
              <a:rPr sz="2100" spc="70" dirty="0">
                <a:latin typeface="Trebuchet MS"/>
                <a:cs typeface="Trebuchet MS"/>
              </a:rPr>
              <a:t>00</a:t>
            </a:r>
            <a:endParaRPr sz="2100" dirty="0">
              <a:latin typeface="Trebuchet MS"/>
              <a:cs typeface="Trebuchet MS"/>
            </a:endParaRPr>
          </a:p>
          <a:p>
            <a:pPr marL="332105">
              <a:lnSpc>
                <a:spcPct val="100000"/>
              </a:lnSpc>
              <a:spcBef>
                <a:spcPts val="405"/>
              </a:spcBef>
            </a:pPr>
            <a:r>
              <a:rPr sz="2100" b="1" spc="245" dirty="0">
                <a:latin typeface="Trebuchet MS"/>
                <a:cs typeface="Trebuchet MS"/>
              </a:rPr>
              <a:t>S</a:t>
            </a:r>
            <a:r>
              <a:rPr sz="2100" b="1" spc="-40" dirty="0">
                <a:latin typeface="Trebuchet MS"/>
                <a:cs typeface="Trebuchet MS"/>
              </a:rPr>
              <a:t>i</a:t>
            </a:r>
            <a:r>
              <a:rPr sz="2100" b="1" spc="-95" dirty="0">
                <a:latin typeface="Trebuchet MS"/>
                <a:cs typeface="Trebuchet MS"/>
              </a:rPr>
              <a:t>z</a:t>
            </a:r>
            <a:r>
              <a:rPr sz="2100" b="1" spc="-10" dirty="0">
                <a:latin typeface="Trebuchet MS"/>
                <a:cs typeface="Trebuchet MS"/>
              </a:rPr>
              <a:t>e</a:t>
            </a:r>
            <a:r>
              <a:rPr sz="2100" b="1" spc="-130" dirty="0">
                <a:latin typeface="Trebuchet MS"/>
                <a:cs typeface="Trebuchet MS"/>
              </a:rPr>
              <a:t>:</a:t>
            </a:r>
            <a:r>
              <a:rPr sz="2100" b="1" spc="-70" dirty="0">
                <a:latin typeface="Trebuchet MS"/>
                <a:cs typeface="Trebuchet MS"/>
              </a:rPr>
              <a:t> </a:t>
            </a:r>
            <a:r>
              <a:rPr sz="2100" spc="-500" dirty="0">
                <a:latin typeface="Trebuchet MS"/>
                <a:cs typeface="Trebuchet MS"/>
              </a:rPr>
              <a:t>1</a:t>
            </a:r>
            <a:r>
              <a:rPr sz="2100" spc="-285" dirty="0">
                <a:latin typeface="Trebuchet MS"/>
                <a:cs typeface="Trebuchet MS"/>
              </a:rPr>
              <a:t>,</a:t>
            </a:r>
            <a:r>
              <a:rPr sz="2100" spc="-30" dirty="0">
                <a:latin typeface="Trebuchet MS"/>
                <a:cs typeface="Trebuchet MS"/>
              </a:rPr>
              <a:t>6</a:t>
            </a:r>
            <a:r>
              <a:rPr sz="2100" spc="190" dirty="0">
                <a:latin typeface="Trebuchet MS"/>
                <a:cs typeface="Trebuchet MS"/>
              </a:rPr>
              <a:t>2</a:t>
            </a:r>
            <a:r>
              <a:rPr sz="2100" spc="50" dirty="0">
                <a:latin typeface="Trebuchet MS"/>
                <a:cs typeface="Trebuchet MS"/>
              </a:rPr>
              <a:t>5</a:t>
            </a:r>
            <a:r>
              <a:rPr sz="2100" spc="-70" dirty="0">
                <a:latin typeface="Trebuchet MS"/>
                <a:cs typeface="Trebuchet MS"/>
              </a:rPr>
              <a:t> </a:t>
            </a:r>
            <a:r>
              <a:rPr sz="2100" spc="-10" dirty="0">
                <a:latin typeface="Trebuchet MS"/>
                <a:cs typeface="Trebuchet MS"/>
              </a:rPr>
              <a:t>s</a:t>
            </a:r>
            <a:r>
              <a:rPr sz="2100" spc="25" dirty="0">
                <a:latin typeface="Trebuchet MS"/>
                <a:cs typeface="Trebuchet MS"/>
              </a:rPr>
              <a:t>q</a:t>
            </a:r>
            <a:r>
              <a:rPr sz="2100" spc="-215" dirty="0">
                <a:latin typeface="Trebuchet MS"/>
                <a:cs typeface="Trebuchet MS"/>
              </a:rPr>
              <a:t>.</a:t>
            </a:r>
            <a:r>
              <a:rPr sz="2100" spc="-70" dirty="0">
                <a:latin typeface="Trebuchet MS"/>
                <a:cs typeface="Trebuchet MS"/>
              </a:rPr>
              <a:t> </a:t>
            </a:r>
            <a:r>
              <a:rPr sz="2100" spc="-65" dirty="0">
                <a:latin typeface="Trebuchet MS"/>
                <a:cs typeface="Trebuchet MS"/>
              </a:rPr>
              <a:t>f</a:t>
            </a:r>
            <a:r>
              <a:rPr sz="2100" spc="-145" dirty="0">
                <a:latin typeface="Trebuchet MS"/>
                <a:cs typeface="Trebuchet MS"/>
              </a:rPr>
              <a:t>t</a:t>
            </a:r>
            <a:r>
              <a:rPr sz="2100" spc="-215" dirty="0">
                <a:latin typeface="Trebuchet MS"/>
                <a:cs typeface="Trebuchet MS"/>
              </a:rPr>
              <a:t>.</a:t>
            </a:r>
            <a:endParaRPr sz="2100" dirty="0">
              <a:latin typeface="Trebuchet MS"/>
              <a:cs typeface="Trebuchet MS"/>
            </a:endParaRPr>
          </a:p>
          <a:p>
            <a:pPr marL="332105">
              <a:lnSpc>
                <a:spcPct val="100000"/>
              </a:lnSpc>
              <a:spcBef>
                <a:spcPts val="405"/>
              </a:spcBef>
            </a:pPr>
            <a:r>
              <a:rPr sz="2100" b="1" spc="85" dirty="0">
                <a:latin typeface="Trebuchet MS"/>
                <a:cs typeface="Trebuchet MS"/>
              </a:rPr>
              <a:t>Cost</a:t>
            </a:r>
            <a:r>
              <a:rPr sz="2100" b="1" spc="-125" dirty="0">
                <a:latin typeface="Trebuchet MS"/>
                <a:cs typeface="Trebuchet MS"/>
              </a:rPr>
              <a:t> </a:t>
            </a:r>
            <a:r>
              <a:rPr sz="2100" b="1" spc="-15" dirty="0">
                <a:latin typeface="Trebuchet MS"/>
                <a:cs typeface="Trebuchet MS"/>
              </a:rPr>
              <a:t>per</a:t>
            </a:r>
            <a:r>
              <a:rPr sz="2100" b="1" spc="-120" dirty="0">
                <a:latin typeface="Trebuchet MS"/>
                <a:cs typeface="Trebuchet MS"/>
              </a:rPr>
              <a:t> </a:t>
            </a:r>
            <a:r>
              <a:rPr sz="2100" b="1" spc="50" dirty="0">
                <a:latin typeface="Trebuchet MS"/>
                <a:cs typeface="Trebuchet MS"/>
              </a:rPr>
              <a:t>Square</a:t>
            </a:r>
            <a:r>
              <a:rPr sz="2100" b="1" spc="-120" dirty="0">
                <a:latin typeface="Trebuchet MS"/>
                <a:cs typeface="Trebuchet MS"/>
              </a:rPr>
              <a:t> </a:t>
            </a:r>
            <a:r>
              <a:rPr sz="2100" b="1" spc="-75" dirty="0">
                <a:latin typeface="Trebuchet MS"/>
                <a:cs typeface="Trebuchet MS"/>
              </a:rPr>
              <a:t>Foot:</a:t>
            </a:r>
            <a:r>
              <a:rPr sz="2100" b="1" spc="-80" dirty="0">
                <a:latin typeface="Trebuchet MS"/>
                <a:cs typeface="Trebuchet MS"/>
              </a:rPr>
              <a:t> </a:t>
            </a:r>
            <a:r>
              <a:rPr sz="2100" spc="70" dirty="0">
                <a:latin typeface="Trebuchet MS"/>
                <a:cs typeface="Trebuchet MS"/>
              </a:rPr>
              <a:t>$468</a:t>
            </a:r>
            <a:endParaRPr sz="2100" dirty="0">
              <a:latin typeface="Trebuchet MS"/>
              <a:cs typeface="Trebuchet M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461687" y="1953054"/>
            <a:ext cx="3886200" cy="2199005"/>
            <a:chOff x="6461687" y="1953054"/>
            <a:chExt cx="3886200" cy="2199005"/>
          </a:xfrm>
        </p:grpSpPr>
        <p:sp>
          <p:nvSpPr>
            <p:cNvPr id="36" name="object 36"/>
            <p:cNvSpPr/>
            <p:nvPr/>
          </p:nvSpPr>
          <p:spPr>
            <a:xfrm>
              <a:off x="6544068" y="2035669"/>
              <a:ext cx="3721735" cy="2033905"/>
            </a:xfrm>
            <a:custGeom>
              <a:avLst/>
              <a:gdLst/>
              <a:ahLst/>
              <a:cxnLst/>
              <a:rect l="l" t="t" r="r" b="b"/>
              <a:pathLst>
                <a:path w="3721734" h="2033904">
                  <a:moveTo>
                    <a:pt x="3721430" y="0"/>
                  </a:moveTo>
                  <a:lnTo>
                    <a:pt x="3698417" y="0"/>
                  </a:lnTo>
                  <a:lnTo>
                    <a:pt x="3698417" y="22872"/>
                  </a:lnTo>
                  <a:lnTo>
                    <a:pt x="3698417" y="2010422"/>
                  </a:lnTo>
                  <a:lnTo>
                    <a:pt x="22923" y="2010422"/>
                  </a:lnTo>
                  <a:lnTo>
                    <a:pt x="22923" y="22872"/>
                  </a:lnTo>
                  <a:lnTo>
                    <a:pt x="3698417" y="22872"/>
                  </a:lnTo>
                  <a:lnTo>
                    <a:pt x="3698417" y="0"/>
                  </a:lnTo>
                  <a:lnTo>
                    <a:pt x="0" y="0"/>
                  </a:lnTo>
                  <a:lnTo>
                    <a:pt x="0" y="22872"/>
                  </a:lnTo>
                  <a:lnTo>
                    <a:pt x="0" y="2010422"/>
                  </a:lnTo>
                  <a:lnTo>
                    <a:pt x="0" y="2033295"/>
                  </a:lnTo>
                  <a:lnTo>
                    <a:pt x="3721417" y="2033295"/>
                  </a:lnTo>
                  <a:lnTo>
                    <a:pt x="3721417" y="2010702"/>
                  </a:lnTo>
                  <a:lnTo>
                    <a:pt x="3721417" y="2010422"/>
                  </a:lnTo>
                  <a:lnTo>
                    <a:pt x="3721417" y="22872"/>
                  </a:lnTo>
                  <a:lnTo>
                    <a:pt x="3721430" y="0"/>
                  </a:lnTo>
                  <a:close/>
                </a:path>
              </a:pathLst>
            </a:custGeom>
            <a:solidFill>
              <a:srgbClr val="918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461683" y="1953056"/>
              <a:ext cx="3886200" cy="2199005"/>
            </a:xfrm>
            <a:custGeom>
              <a:avLst/>
              <a:gdLst/>
              <a:ahLst/>
              <a:cxnLst/>
              <a:rect l="l" t="t" r="r" b="b"/>
              <a:pathLst>
                <a:path w="3886200" h="2199004">
                  <a:moveTo>
                    <a:pt x="187617" y="23037"/>
                  </a:moveTo>
                  <a:lnTo>
                    <a:pt x="164693" y="23037"/>
                  </a:lnTo>
                  <a:lnTo>
                    <a:pt x="164693" y="164909"/>
                  </a:lnTo>
                  <a:lnTo>
                    <a:pt x="187617" y="164909"/>
                  </a:lnTo>
                  <a:lnTo>
                    <a:pt x="187617" y="23037"/>
                  </a:lnTo>
                  <a:close/>
                </a:path>
                <a:path w="3886200" h="2199004">
                  <a:moveTo>
                    <a:pt x="3721506" y="23037"/>
                  </a:moveTo>
                  <a:lnTo>
                    <a:pt x="3698417" y="23037"/>
                  </a:lnTo>
                  <a:lnTo>
                    <a:pt x="3698417" y="164909"/>
                  </a:lnTo>
                  <a:lnTo>
                    <a:pt x="3721506" y="164909"/>
                  </a:lnTo>
                  <a:lnTo>
                    <a:pt x="3721506" y="23037"/>
                  </a:lnTo>
                  <a:close/>
                </a:path>
                <a:path w="3886200" h="2199004">
                  <a:moveTo>
                    <a:pt x="3886200" y="0"/>
                  </a:moveTo>
                  <a:lnTo>
                    <a:pt x="3863187" y="0"/>
                  </a:lnTo>
                  <a:lnTo>
                    <a:pt x="3863187" y="22885"/>
                  </a:lnTo>
                  <a:lnTo>
                    <a:pt x="3863187" y="165214"/>
                  </a:lnTo>
                  <a:lnTo>
                    <a:pt x="3863187" y="2034578"/>
                  </a:lnTo>
                  <a:lnTo>
                    <a:pt x="3863187" y="2175637"/>
                  </a:lnTo>
                  <a:lnTo>
                    <a:pt x="3721506" y="2175637"/>
                  </a:lnTo>
                  <a:lnTo>
                    <a:pt x="3721506" y="2034578"/>
                  </a:lnTo>
                  <a:lnTo>
                    <a:pt x="3863187" y="2034578"/>
                  </a:lnTo>
                  <a:lnTo>
                    <a:pt x="3863187" y="165214"/>
                  </a:lnTo>
                  <a:lnTo>
                    <a:pt x="3616033" y="165214"/>
                  </a:lnTo>
                  <a:lnTo>
                    <a:pt x="3616033" y="188087"/>
                  </a:lnTo>
                  <a:lnTo>
                    <a:pt x="3616033" y="247815"/>
                  </a:lnTo>
                  <a:lnTo>
                    <a:pt x="3616033" y="270687"/>
                  </a:lnTo>
                  <a:lnTo>
                    <a:pt x="3721341" y="270687"/>
                  </a:lnTo>
                  <a:lnTo>
                    <a:pt x="3721341" y="247815"/>
                  </a:lnTo>
                  <a:lnTo>
                    <a:pt x="3639108" y="247815"/>
                  </a:lnTo>
                  <a:lnTo>
                    <a:pt x="3639108" y="188087"/>
                  </a:lnTo>
                  <a:lnTo>
                    <a:pt x="3698494" y="188087"/>
                  </a:lnTo>
                  <a:lnTo>
                    <a:pt x="3698494" y="247408"/>
                  </a:lnTo>
                  <a:lnTo>
                    <a:pt x="3721341" y="247408"/>
                  </a:lnTo>
                  <a:lnTo>
                    <a:pt x="3721341" y="188087"/>
                  </a:lnTo>
                  <a:lnTo>
                    <a:pt x="3863035" y="188087"/>
                  </a:lnTo>
                  <a:lnTo>
                    <a:pt x="3863035" y="2010435"/>
                  </a:lnTo>
                  <a:lnTo>
                    <a:pt x="3721506" y="2010435"/>
                  </a:lnTo>
                  <a:lnTo>
                    <a:pt x="3721506" y="1951977"/>
                  </a:lnTo>
                  <a:lnTo>
                    <a:pt x="3721506" y="1951443"/>
                  </a:lnTo>
                  <a:lnTo>
                    <a:pt x="3721506" y="1927834"/>
                  </a:lnTo>
                  <a:lnTo>
                    <a:pt x="3698494" y="1927834"/>
                  </a:lnTo>
                  <a:lnTo>
                    <a:pt x="3698494" y="1951977"/>
                  </a:lnTo>
                  <a:lnTo>
                    <a:pt x="3698494" y="2010435"/>
                  </a:lnTo>
                  <a:lnTo>
                    <a:pt x="3639108" y="2010435"/>
                  </a:lnTo>
                  <a:lnTo>
                    <a:pt x="3639108" y="1951977"/>
                  </a:lnTo>
                  <a:lnTo>
                    <a:pt x="3698494" y="1951977"/>
                  </a:lnTo>
                  <a:lnTo>
                    <a:pt x="3698494" y="1927834"/>
                  </a:lnTo>
                  <a:lnTo>
                    <a:pt x="3616185" y="1927834"/>
                  </a:lnTo>
                  <a:lnTo>
                    <a:pt x="3616185" y="1951977"/>
                  </a:lnTo>
                  <a:lnTo>
                    <a:pt x="3616185" y="2010435"/>
                  </a:lnTo>
                  <a:lnTo>
                    <a:pt x="3616185" y="2033308"/>
                  </a:lnTo>
                  <a:lnTo>
                    <a:pt x="3698570" y="2033308"/>
                  </a:lnTo>
                  <a:lnTo>
                    <a:pt x="3698570" y="2034578"/>
                  </a:lnTo>
                  <a:lnTo>
                    <a:pt x="3698570" y="2175637"/>
                  </a:lnTo>
                  <a:lnTo>
                    <a:pt x="187706" y="2175637"/>
                  </a:lnTo>
                  <a:lnTo>
                    <a:pt x="187706" y="2034578"/>
                  </a:lnTo>
                  <a:lnTo>
                    <a:pt x="187706" y="2033308"/>
                  </a:lnTo>
                  <a:lnTo>
                    <a:pt x="270090" y="2033308"/>
                  </a:lnTo>
                  <a:lnTo>
                    <a:pt x="270090" y="2010905"/>
                  </a:lnTo>
                  <a:lnTo>
                    <a:pt x="270090" y="2010435"/>
                  </a:lnTo>
                  <a:lnTo>
                    <a:pt x="270090" y="1951977"/>
                  </a:lnTo>
                  <a:lnTo>
                    <a:pt x="270090" y="1951443"/>
                  </a:lnTo>
                  <a:lnTo>
                    <a:pt x="270090" y="1929104"/>
                  </a:lnTo>
                  <a:lnTo>
                    <a:pt x="247078" y="1929104"/>
                  </a:lnTo>
                  <a:lnTo>
                    <a:pt x="247078" y="1951977"/>
                  </a:lnTo>
                  <a:lnTo>
                    <a:pt x="247078" y="2010435"/>
                  </a:lnTo>
                  <a:lnTo>
                    <a:pt x="187706" y="2010435"/>
                  </a:lnTo>
                  <a:lnTo>
                    <a:pt x="187706" y="1951977"/>
                  </a:lnTo>
                  <a:lnTo>
                    <a:pt x="247078" y="1951977"/>
                  </a:lnTo>
                  <a:lnTo>
                    <a:pt x="247078" y="1929104"/>
                  </a:lnTo>
                  <a:lnTo>
                    <a:pt x="164693" y="1929104"/>
                  </a:lnTo>
                  <a:lnTo>
                    <a:pt x="164693" y="1951977"/>
                  </a:lnTo>
                  <a:lnTo>
                    <a:pt x="164693" y="2010435"/>
                  </a:lnTo>
                  <a:lnTo>
                    <a:pt x="164693" y="2034578"/>
                  </a:lnTo>
                  <a:lnTo>
                    <a:pt x="164693" y="2175637"/>
                  </a:lnTo>
                  <a:lnTo>
                    <a:pt x="22999" y="2175637"/>
                  </a:lnTo>
                  <a:lnTo>
                    <a:pt x="22999" y="2034578"/>
                  </a:lnTo>
                  <a:lnTo>
                    <a:pt x="164693" y="2034578"/>
                  </a:lnTo>
                  <a:lnTo>
                    <a:pt x="164693" y="2010435"/>
                  </a:lnTo>
                  <a:lnTo>
                    <a:pt x="22999" y="2010435"/>
                  </a:lnTo>
                  <a:lnTo>
                    <a:pt x="22999" y="188087"/>
                  </a:lnTo>
                  <a:lnTo>
                    <a:pt x="164693" y="188087"/>
                  </a:lnTo>
                  <a:lnTo>
                    <a:pt x="164693" y="247815"/>
                  </a:lnTo>
                  <a:lnTo>
                    <a:pt x="164693" y="270687"/>
                  </a:lnTo>
                  <a:lnTo>
                    <a:pt x="270014" y="270687"/>
                  </a:lnTo>
                  <a:lnTo>
                    <a:pt x="270014" y="247815"/>
                  </a:lnTo>
                  <a:lnTo>
                    <a:pt x="187706" y="247815"/>
                  </a:lnTo>
                  <a:lnTo>
                    <a:pt x="187706" y="188087"/>
                  </a:lnTo>
                  <a:lnTo>
                    <a:pt x="247078" y="188087"/>
                  </a:lnTo>
                  <a:lnTo>
                    <a:pt x="247078" y="247408"/>
                  </a:lnTo>
                  <a:lnTo>
                    <a:pt x="270014" y="247408"/>
                  </a:lnTo>
                  <a:lnTo>
                    <a:pt x="270014" y="188087"/>
                  </a:lnTo>
                  <a:lnTo>
                    <a:pt x="270014" y="187947"/>
                  </a:lnTo>
                  <a:lnTo>
                    <a:pt x="270014" y="165214"/>
                  </a:lnTo>
                  <a:lnTo>
                    <a:pt x="22999" y="165214"/>
                  </a:lnTo>
                  <a:lnTo>
                    <a:pt x="22999" y="22885"/>
                  </a:lnTo>
                  <a:lnTo>
                    <a:pt x="3863187" y="22885"/>
                  </a:lnTo>
                  <a:lnTo>
                    <a:pt x="3863187" y="0"/>
                  </a:lnTo>
                  <a:lnTo>
                    <a:pt x="0" y="0"/>
                  </a:lnTo>
                  <a:lnTo>
                    <a:pt x="0" y="22885"/>
                  </a:lnTo>
                  <a:lnTo>
                    <a:pt x="0" y="165214"/>
                  </a:lnTo>
                  <a:lnTo>
                    <a:pt x="0" y="2198522"/>
                  </a:lnTo>
                  <a:lnTo>
                    <a:pt x="3886200" y="2198522"/>
                  </a:lnTo>
                  <a:lnTo>
                    <a:pt x="3886200" y="22885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5110" y="453286"/>
            <a:ext cx="11252200" cy="760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800" b="1" spc="160" dirty="0">
                <a:latin typeface="Tahoma"/>
                <a:cs typeface="Tahoma"/>
              </a:rPr>
              <a:t>Median</a:t>
            </a:r>
            <a:r>
              <a:rPr sz="4800" b="1" spc="-160" dirty="0">
                <a:latin typeface="Tahoma"/>
                <a:cs typeface="Tahoma"/>
              </a:rPr>
              <a:t> </a:t>
            </a:r>
            <a:r>
              <a:rPr sz="4800" b="1" spc="120" dirty="0">
                <a:latin typeface="Tahoma"/>
                <a:cs typeface="Tahoma"/>
              </a:rPr>
              <a:t>Home</a:t>
            </a:r>
            <a:r>
              <a:rPr sz="4800" b="1" spc="-160" dirty="0">
                <a:latin typeface="Tahoma"/>
                <a:cs typeface="Tahoma"/>
              </a:rPr>
              <a:t> </a:t>
            </a:r>
            <a:r>
              <a:rPr sz="4800" b="1" spc="70" dirty="0">
                <a:latin typeface="Tahoma"/>
                <a:cs typeface="Tahoma"/>
              </a:rPr>
              <a:t>Price</a:t>
            </a:r>
            <a:r>
              <a:rPr sz="4800" b="1" spc="-160" dirty="0">
                <a:latin typeface="Tahoma"/>
                <a:cs typeface="Tahoma"/>
              </a:rPr>
              <a:t> </a:t>
            </a:r>
            <a:r>
              <a:rPr sz="4800" b="1" spc="114" dirty="0">
                <a:latin typeface="Tahoma"/>
                <a:cs typeface="Tahoma"/>
              </a:rPr>
              <a:t>by</a:t>
            </a:r>
            <a:r>
              <a:rPr sz="4800" b="1" spc="-160" dirty="0">
                <a:latin typeface="Tahoma"/>
                <a:cs typeface="Tahoma"/>
              </a:rPr>
              <a:t> </a:t>
            </a:r>
            <a:r>
              <a:rPr sz="4800" b="1" spc="85" dirty="0">
                <a:latin typeface="Tahoma"/>
                <a:cs typeface="Tahoma"/>
              </a:rPr>
              <a:t>State</a:t>
            </a:r>
            <a:r>
              <a:rPr sz="4800" b="1" spc="-160" dirty="0">
                <a:latin typeface="Tahoma"/>
                <a:cs typeface="Tahoma"/>
              </a:rPr>
              <a:t> </a:t>
            </a:r>
            <a:r>
              <a:rPr sz="4800" b="1" spc="135" dirty="0">
                <a:latin typeface="Tahoma"/>
                <a:cs typeface="Tahoma"/>
              </a:rPr>
              <a:t>in</a:t>
            </a:r>
            <a:r>
              <a:rPr sz="4800" b="1" spc="-160" dirty="0">
                <a:latin typeface="Tahoma"/>
                <a:cs typeface="Tahoma"/>
              </a:rPr>
              <a:t> </a:t>
            </a:r>
            <a:r>
              <a:rPr sz="4800" b="1" spc="-240" dirty="0">
                <a:latin typeface="Tahoma"/>
                <a:cs typeface="Tahoma"/>
              </a:rPr>
              <a:t>2022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8779" y="1533546"/>
            <a:ext cx="10297795" cy="638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000" spc="-35" dirty="0">
                <a:latin typeface="Lucida Sans Unicode"/>
                <a:cs typeface="Lucida Sans Unicode"/>
              </a:rPr>
              <a:t>States</a:t>
            </a:r>
            <a:r>
              <a:rPr sz="4000" spc="-225" dirty="0">
                <a:latin typeface="Lucida Sans Unicode"/>
                <a:cs typeface="Lucida Sans Unicode"/>
              </a:rPr>
              <a:t> </a:t>
            </a:r>
            <a:r>
              <a:rPr sz="4000" spc="-55" dirty="0">
                <a:latin typeface="Lucida Sans Unicode"/>
                <a:cs typeface="Lucida Sans Unicode"/>
              </a:rPr>
              <a:t>with</a:t>
            </a:r>
            <a:r>
              <a:rPr sz="4000" spc="-225" dirty="0">
                <a:latin typeface="Lucida Sans Unicode"/>
                <a:cs typeface="Lucida Sans Unicode"/>
              </a:rPr>
              <a:t> </a:t>
            </a:r>
            <a:r>
              <a:rPr sz="4000" spc="-30" dirty="0">
                <a:latin typeface="Lucida Sans Unicode"/>
                <a:cs typeface="Lucida Sans Unicode"/>
              </a:rPr>
              <a:t>the</a:t>
            </a:r>
            <a:r>
              <a:rPr sz="4000" spc="-225" dirty="0">
                <a:latin typeface="Lucida Sans Unicode"/>
                <a:cs typeface="Lucida Sans Unicode"/>
              </a:rPr>
              <a:t> </a:t>
            </a:r>
            <a:r>
              <a:rPr sz="4000" b="1" spc="175" dirty="0">
                <a:solidFill>
                  <a:srgbClr val="042969"/>
                </a:solidFill>
                <a:latin typeface="Trebuchet MS"/>
                <a:cs typeface="Trebuchet MS"/>
              </a:rPr>
              <a:t>Lowest</a:t>
            </a:r>
            <a:r>
              <a:rPr sz="4000" b="1" spc="-165" dirty="0">
                <a:solidFill>
                  <a:srgbClr val="042969"/>
                </a:solidFill>
                <a:latin typeface="Trebuchet MS"/>
                <a:cs typeface="Trebuchet MS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Median</a:t>
            </a:r>
            <a:r>
              <a:rPr sz="4000" spc="-225" dirty="0">
                <a:latin typeface="Lucida Sans Unicode"/>
                <a:cs typeface="Lucida Sans Unicode"/>
              </a:rPr>
              <a:t> </a:t>
            </a:r>
            <a:r>
              <a:rPr sz="4000" dirty="0">
                <a:latin typeface="Lucida Sans Unicode"/>
                <a:cs typeface="Lucida Sans Unicode"/>
              </a:rPr>
              <a:t>Home</a:t>
            </a:r>
            <a:r>
              <a:rPr sz="4000" spc="-225" dirty="0">
                <a:latin typeface="Lucida Sans Unicode"/>
                <a:cs typeface="Lucida Sans Unicode"/>
              </a:rPr>
              <a:t> </a:t>
            </a:r>
            <a:r>
              <a:rPr sz="4000" spc="-15" dirty="0">
                <a:latin typeface="Lucida Sans Unicode"/>
                <a:cs typeface="Lucida Sans Unicode"/>
              </a:rPr>
              <a:t>Price</a:t>
            </a:r>
            <a:endParaRPr sz="40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749" y="3369188"/>
            <a:ext cx="85725" cy="857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749" y="3740663"/>
            <a:ext cx="85725" cy="85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749" y="4112138"/>
            <a:ext cx="85725" cy="857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158" y="5439420"/>
            <a:ext cx="85725" cy="857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158" y="5810895"/>
            <a:ext cx="85725" cy="857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158" y="6182370"/>
            <a:ext cx="85725" cy="857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6610" y="7225227"/>
            <a:ext cx="85725" cy="85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6610" y="7596702"/>
            <a:ext cx="85725" cy="857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6610" y="7968177"/>
            <a:ext cx="85725" cy="8572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16305" marR="11231880" indent="-325755">
              <a:lnSpc>
                <a:spcPct val="116100"/>
              </a:lnSpc>
              <a:spcBef>
                <a:spcPts val="90"/>
              </a:spcBef>
              <a:buAutoNum type="arabicParenR"/>
              <a:tabLst>
                <a:tab pos="818515" algn="l"/>
              </a:tabLst>
            </a:pPr>
            <a:r>
              <a:rPr u="sng" spc="40" dirty="0">
                <a:solidFill>
                  <a:srgbClr val="0000FF"/>
                </a:solidFill>
              </a:rPr>
              <a:t>West Virginia </a:t>
            </a:r>
            <a:r>
              <a:rPr u="sng" spc="45" dirty="0">
                <a:solidFill>
                  <a:srgbClr val="0000FF"/>
                </a:solidFill>
              </a:rPr>
              <a:t> </a:t>
            </a:r>
            <a:r>
              <a:rPr spc="-40" dirty="0"/>
              <a:t>Price: </a:t>
            </a:r>
            <a:r>
              <a:rPr b="0" spc="-105" dirty="0">
                <a:latin typeface="Trebuchet MS"/>
                <a:cs typeface="Trebuchet MS"/>
              </a:rPr>
              <a:t>$129,103 </a:t>
            </a:r>
            <a:r>
              <a:rPr b="0" spc="-100" dirty="0">
                <a:latin typeface="Trebuchet MS"/>
                <a:cs typeface="Trebuchet MS"/>
              </a:rPr>
              <a:t> </a:t>
            </a:r>
            <a:r>
              <a:rPr spc="265" dirty="0"/>
              <a:t>S</a:t>
            </a:r>
            <a:r>
              <a:rPr spc="-35" dirty="0"/>
              <a:t>i</a:t>
            </a:r>
            <a:r>
              <a:rPr spc="-85" dirty="0"/>
              <a:t>z</a:t>
            </a:r>
            <a:r>
              <a:rPr spc="5" dirty="0"/>
              <a:t>e</a:t>
            </a:r>
            <a:r>
              <a:rPr spc="-120" dirty="0"/>
              <a:t>:</a:t>
            </a:r>
            <a:r>
              <a:rPr spc="-60" dirty="0"/>
              <a:t> </a:t>
            </a:r>
            <a:r>
              <a:rPr b="0" spc="-495" dirty="0">
                <a:latin typeface="Trebuchet MS"/>
                <a:cs typeface="Trebuchet MS"/>
              </a:rPr>
              <a:t>1</a:t>
            </a:r>
            <a:r>
              <a:rPr b="0" spc="-285" dirty="0">
                <a:latin typeface="Trebuchet MS"/>
                <a:cs typeface="Trebuchet MS"/>
              </a:rPr>
              <a:t>,</a:t>
            </a:r>
            <a:r>
              <a:rPr b="0" spc="-55" dirty="0">
                <a:latin typeface="Trebuchet MS"/>
                <a:cs typeface="Trebuchet MS"/>
              </a:rPr>
              <a:t>7</a:t>
            </a:r>
            <a:r>
              <a:rPr b="0" spc="-495" dirty="0">
                <a:latin typeface="Trebuchet MS"/>
                <a:cs typeface="Trebuchet MS"/>
              </a:rPr>
              <a:t>1</a:t>
            </a:r>
            <a:r>
              <a:rPr b="0" spc="185" dirty="0">
                <a:latin typeface="Trebuchet MS"/>
                <a:cs typeface="Trebuchet MS"/>
              </a:rPr>
              <a:t>4</a:t>
            </a:r>
            <a:r>
              <a:rPr b="0" spc="-60" dirty="0">
                <a:latin typeface="Trebuchet MS"/>
                <a:cs typeface="Trebuchet MS"/>
              </a:rPr>
              <a:t> </a:t>
            </a:r>
            <a:r>
              <a:rPr b="0" dirty="0">
                <a:latin typeface="Trebuchet MS"/>
                <a:cs typeface="Trebuchet MS"/>
              </a:rPr>
              <a:t>s</a:t>
            </a:r>
            <a:r>
              <a:rPr b="0" spc="40" dirty="0">
                <a:latin typeface="Trebuchet MS"/>
                <a:cs typeface="Trebuchet MS"/>
              </a:rPr>
              <a:t>q</a:t>
            </a:r>
            <a:r>
              <a:rPr b="0" spc="-204" dirty="0">
                <a:latin typeface="Trebuchet MS"/>
                <a:cs typeface="Trebuchet MS"/>
              </a:rPr>
              <a:t>.</a:t>
            </a:r>
            <a:r>
              <a:rPr b="0" spc="-60" dirty="0">
                <a:latin typeface="Trebuchet MS"/>
                <a:cs typeface="Trebuchet MS"/>
              </a:rPr>
              <a:t> </a:t>
            </a:r>
            <a:r>
              <a:rPr b="0" spc="-55" dirty="0">
                <a:latin typeface="Trebuchet MS"/>
                <a:cs typeface="Trebuchet MS"/>
              </a:rPr>
              <a:t>f</a:t>
            </a:r>
            <a:r>
              <a:rPr b="0" spc="-140" dirty="0">
                <a:latin typeface="Trebuchet MS"/>
                <a:cs typeface="Trebuchet MS"/>
              </a:rPr>
              <a:t>t</a:t>
            </a:r>
            <a:r>
              <a:rPr b="0" spc="-204" dirty="0">
                <a:latin typeface="Trebuchet MS"/>
                <a:cs typeface="Trebuchet MS"/>
              </a:rPr>
              <a:t>.</a:t>
            </a:r>
          </a:p>
          <a:p>
            <a:pPr marL="916305">
              <a:lnSpc>
                <a:spcPct val="100000"/>
              </a:lnSpc>
              <a:spcBef>
                <a:spcPts val="405"/>
              </a:spcBef>
            </a:pPr>
            <a:r>
              <a:rPr spc="295" dirty="0"/>
              <a:t>C</a:t>
            </a:r>
            <a:r>
              <a:rPr spc="25" dirty="0"/>
              <a:t>o</a:t>
            </a:r>
            <a:r>
              <a:rPr spc="165" dirty="0"/>
              <a:t>s</a:t>
            </a:r>
            <a:r>
              <a:rPr spc="-90" dirty="0"/>
              <a:t>t</a:t>
            </a:r>
            <a:r>
              <a:rPr spc="-100" dirty="0"/>
              <a:t> </a:t>
            </a:r>
            <a:r>
              <a:rPr spc="80" dirty="0"/>
              <a:t>p</a:t>
            </a:r>
            <a:r>
              <a:rPr spc="5" dirty="0"/>
              <a:t>e</a:t>
            </a:r>
            <a:r>
              <a:rPr spc="-85" dirty="0"/>
              <a:t>r</a:t>
            </a:r>
            <a:r>
              <a:rPr spc="-100" dirty="0"/>
              <a:t> </a:t>
            </a:r>
            <a:r>
              <a:rPr spc="265" dirty="0"/>
              <a:t>S</a:t>
            </a:r>
            <a:r>
              <a:rPr spc="80" dirty="0"/>
              <a:t>q</a:t>
            </a:r>
            <a:r>
              <a:rPr spc="-50" dirty="0"/>
              <a:t>u</a:t>
            </a:r>
            <a:r>
              <a:rPr spc="185" dirty="0"/>
              <a:t>a</a:t>
            </a:r>
            <a:r>
              <a:rPr spc="-90" dirty="0"/>
              <a:t>r</a:t>
            </a:r>
            <a:r>
              <a:rPr spc="10" dirty="0"/>
              <a:t>e</a:t>
            </a:r>
            <a:r>
              <a:rPr spc="-100" dirty="0"/>
              <a:t> </a:t>
            </a:r>
            <a:r>
              <a:rPr spc="-155" dirty="0"/>
              <a:t>F</a:t>
            </a:r>
            <a:r>
              <a:rPr spc="25" dirty="0"/>
              <a:t>oo</a:t>
            </a:r>
            <a:r>
              <a:rPr spc="-95" dirty="0"/>
              <a:t>t</a:t>
            </a:r>
            <a:r>
              <a:rPr spc="-120" dirty="0"/>
              <a:t>:</a:t>
            </a:r>
            <a:r>
              <a:rPr spc="-100" dirty="0"/>
              <a:t> </a:t>
            </a:r>
            <a:r>
              <a:rPr b="0" spc="150" dirty="0">
                <a:latin typeface="Trebuchet MS"/>
                <a:cs typeface="Trebuchet MS"/>
              </a:rPr>
              <a:t>$</a:t>
            </a:r>
            <a:r>
              <a:rPr b="0" spc="-55" dirty="0">
                <a:latin typeface="Trebuchet MS"/>
                <a:cs typeface="Trebuchet MS"/>
              </a:rPr>
              <a:t>7</a:t>
            </a:r>
            <a:r>
              <a:rPr b="0" spc="70" dirty="0">
                <a:latin typeface="Trebuchet MS"/>
                <a:cs typeface="Trebuchet MS"/>
              </a:rPr>
              <a:t>5</a:t>
            </a:r>
          </a:p>
          <a:p>
            <a:pPr marL="578485">
              <a:lnSpc>
                <a:spcPct val="100000"/>
              </a:lnSpc>
            </a:pPr>
            <a:endParaRPr sz="2500" dirty="0">
              <a:latin typeface="Trebuchet MS"/>
              <a:cs typeface="Trebuchet MS"/>
            </a:endParaRPr>
          </a:p>
          <a:p>
            <a:pPr marL="5885180" marR="6229350" indent="-324485">
              <a:lnSpc>
                <a:spcPct val="116100"/>
              </a:lnSpc>
              <a:spcBef>
                <a:spcPts val="1700"/>
              </a:spcBef>
              <a:buAutoNum type="arabicParenR" startAt="2"/>
              <a:tabLst>
                <a:tab pos="5846445" algn="l"/>
              </a:tabLst>
            </a:pPr>
            <a:r>
              <a:rPr spc="100" dirty="0">
                <a:hlinkClick r:id="rId3"/>
              </a:rPr>
              <a:t>Mississippi </a:t>
            </a:r>
            <a:r>
              <a:rPr spc="105" dirty="0"/>
              <a:t> </a:t>
            </a:r>
            <a:r>
              <a:rPr spc="-90" dirty="0"/>
              <a:t>Pr</a:t>
            </a:r>
            <a:r>
              <a:rPr spc="-35" dirty="0"/>
              <a:t>i</a:t>
            </a:r>
            <a:r>
              <a:rPr spc="95" dirty="0"/>
              <a:t>c</a:t>
            </a:r>
            <a:r>
              <a:rPr spc="5" dirty="0"/>
              <a:t>e</a:t>
            </a:r>
            <a:r>
              <a:rPr spc="-125" dirty="0"/>
              <a:t>:</a:t>
            </a:r>
            <a:r>
              <a:rPr spc="-105" dirty="0"/>
              <a:t> </a:t>
            </a:r>
            <a:r>
              <a:rPr b="0" spc="150" dirty="0">
                <a:latin typeface="Trebuchet MS"/>
                <a:cs typeface="Trebuchet MS"/>
              </a:rPr>
              <a:t>$</a:t>
            </a:r>
            <a:r>
              <a:rPr b="0" spc="-495" dirty="0">
                <a:latin typeface="Trebuchet MS"/>
                <a:cs typeface="Trebuchet MS"/>
              </a:rPr>
              <a:t>1</a:t>
            </a:r>
            <a:r>
              <a:rPr b="0" spc="65" dirty="0">
                <a:latin typeface="Trebuchet MS"/>
                <a:cs typeface="Trebuchet MS"/>
              </a:rPr>
              <a:t>5</a:t>
            </a:r>
            <a:r>
              <a:rPr b="0" spc="-55" dirty="0">
                <a:latin typeface="Trebuchet MS"/>
                <a:cs typeface="Trebuchet MS"/>
              </a:rPr>
              <a:t>7</a:t>
            </a:r>
            <a:r>
              <a:rPr b="0" spc="-280" dirty="0">
                <a:latin typeface="Trebuchet MS"/>
                <a:cs typeface="Trebuchet MS"/>
              </a:rPr>
              <a:t>,</a:t>
            </a:r>
            <a:r>
              <a:rPr b="0" spc="15" dirty="0">
                <a:latin typeface="Trebuchet MS"/>
                <a:cs typeface="Trebuchet MS"/>
              </a:rPr>
              <a:t>8</a:t>
            </a:r>
            <a:r>
              <a:rPr b="0" spc="204" dirty="0">
                <a:latin typeface="Trebuchet MS"/>
                <a:cs typeface="Trebuchet MS"/>
              </a:rPr>
              <a:t>2</a:t>
            </a:r>
            <a:r>
              <a:rPr b="0" spc="10" dirty="0">
                <a:latin typeface="Trebuchet MS"/>
                <a:cs typeface="Trebuchet MS"/>
              </a:rPr>
              <a:t>8  </a:t>
            </a:r>
            <a:r>
              <a:rPr spc="265" dirty="0"/>
              <a:t>S</a:t>
            </a:r>
            <a:r>
              <a:rPr spc="-35" dirty="0"/>
              <a:t>i</a:t>
            </a:r>
            <a:r>
              <a:rPr spc="-80" dirty="0"/>
              <a:t>z</a:t>
            </a:r>
            <a:r>
              <a:rPr spc="5" dirty="0"/>
              <a:t>e</a:t>
            </a:r>
            <a:r>
              <a:rPr spc="-125" dirty="0"/>
              <a:t>:</a:t>
            </a:r>
            <a:r>
              <a:rPr spc="-60" dirty="0"/>
              <a:t> </a:t>
            </a:r>
            <a:r>
              <a:rPr b="0" spc="-495" dirty="0">
                <a:latin typeface="Trebuchet MS"/>
                <a:cs typeface="Trebuchet MS"/>
              </a:rPr>
              <a:t>1</a:t>
            </a:r>
            <a:r>
              <a:rPr b="0" spc="-280" dirty="0">
                <a:latin typeface="Trebuchet MS"/>
                <a:cs typeface="Trebuchet MS"/>
              </a:rPr>
              <a:t>,</a:t>
            </a:r>
            <a:r>
              <a:rPr b="0" spc="15" dirty="0">
                <a:latin typeface="Trebuchet MS"/>
                <a:cs typeface="Trebuchet MS"/>
              </a:rPr>
              <a:t>8</a:t>
            </a:r>
            <a:r>
              <a:rPr b="0" spc="-55" dirty="0">
                <a:latin typeface="Trebuchet MS"/>
                <a:cs typeface="Trebuchet MS"/>
              </a:rPr>
              <a:t>7</a:t>
            </a:r>
            <a:r>
              <a:rPr b="0" spc="-15" dirty="0">
                <a:latin typeface="Trebuchet MS"/>
                <a:cs typeface="Trebuchet MS"/>
              </a:rPr>
              <a:t>9</a:t>
            </a:r>
            <a:r>
              <a:rPr b="0" spc="-60" dirty="0">
                <a:latin typeface="Trebuchet MS"/>
                <a:cs typeface="Trebuchet MS"/>
              </a:rPr>
              <a:t> </a:t>
            </a:r>
            <a:r>
              <a:rPr b="0" spc="5" dirty="0">
                <a:latin typeface="Trebuchet MS"/>
                <a:cs typeface="Trebuchet MS"/>
              </a:rPr>
              <a:t>s</a:t>
            </a:r>
            <a:r>
              <a:rPr b="0" spc="40" dirty="0">
                <a:latin typeface="Trebuchet MS"/>
                <a:cs typeface="Trebuchet MS"/>
              </a:rPr>
              <a:t>q</a:t>
            </a:r>
            <a:r>
              <a:rPr b="0" spc="-204" dirty="0">
                <a:latin typeface="Trebuchet MS"/>
                <a:cs typeface="Trebuchet MS"/>
              </a:rPr>
              <a:t>.</a:t>
            </a:r>
            <a:r>
              <a:rPr b="0" spc="-60" dirty="0">
                <a:latin typeface="Trebuchet MS"/>
                <a:cs typeface="Trebuchet MS"/>
              </a:rPr>
              <a:t> </a:t>
            </a:r>
            <a:r>
              <a:rPr b="0" spc="-55" dirty="0">
                <a:latin typeface="Trebuchet MS"/>
                <a:cs typeface="Trebuchet MS"/>
              </a:rPr>
              <a:t>f</a:t>
            </a:r>
            <a:r>
              <a:rPr b="0" spc="-135" dirty="0">
                <a:latin typeface="Trebuchet MS"/>
                <a:cs typeface="Trebuchet MS"/>
              </a:rPr>
              <a:t>t</a:t>
            </a:r>
            <a:r>
              <a:rPr b="0" spc="-204" dirty="0">
                <a:latin typeface="Trebuchet MS"/>
                <a:cs typeface="Trebuchet MS"/>
              </a:rPr>
              <a:t>.</a:t>
            </a:r>
          </a:p>
          <a:p>
            <a:pPr marL="5885180">
              <a:lnSpc>
                <a:spcPct val="100000"/>
              </a:lnSpc>
              <a:spcBef>
                <a:spcPts val="405"/>
              </a:spcBef>
            </a:pPr>
            <a:r>
              <a:rPr spc="100" dirty="0"/>
              <a:t>Cost</a:t>
            </a:r>
            <a:r>
              <a:rPr spc="-114" dirty="0"/>
              <a:t> </a:t>
            </a:r>
            <a:r>
              <a:rPr dirty="0"/>
              <a:t>per</a:t>
            </a:r>
            <a:r>
              <a:rPr spc="-110" dirty="0"/>
              <a:t> </a:t>
            </a:r>
            <a:r>
              <a:rPr spc="65" dirty="0"/>
              <a:t>Square</a:t>
            </a:r>
            <a:r>
              <a:rPr spc="-110" dirty="0"/>
              <a:t> </a:t>
            </a:r>
            <a:r>
              <a:rPr spc="-65" dirty="0"/>
              <a:t>Foot: </a:t>
            </a:r>
            <a:r>
              <a:rPr b="0" spc="114" dirty="0">
                <a:latin typeface="Trebuchet MS"/>
                <a:cs typeface="Trebuchet MS"/>
              </a:rPr>
              <a:t>$84</a:t>
            </a:r>
          </a:p>
          <a:p>
            <a:pPr marL="578485">
              <a:lnSpc>
                <a:spcPct val="100000"/>
              </a:lnSpc>
              <a:spcBef>
                <a:spcPts val="35"/>
              </a:spcBef>
            </a:pPr>
            <a:endParaRPr sz="2000" dirty="0">
              <a:latin typeface="Trebuchet MS"/>
              <a:cs typeface="Trebuchet MS"/>
            </a:endParaRPr>
          </a:p>
          <a:p>
            <a:pPr marL="10812145" marR="1496695" indent="-325755">
              <a:lnSpc>
                <a:spcPct val="116100"/>
              </a:lnSpc>
              <a:buAutoNum type="arabicParenR" startAt="3"/>
              <a:tabLst>
                <a:tab pos="10779125" algn="l"/>
              </a:tabLst>
            </a:pPr>
            <a:r>
              <a:rPr spc="80" dirty="0">
                <a:hlinkClick r:id="rId4"/>
              </a:rPr>
              <a:t>Arkansas </a:t>
            </a:r>
            <a:r>
              <a:rPr spc="85" dirty="0"/>
              <a:t> </a:t>
            </a:r>
            <a:r>
              <a:rPr spc="-40" dirty="0"/>
              <a:t>Price:</a:t>
            </a:r>
            <a:r>
              <a:rPr spc="-110" dirty="0"/>
              <a:t> </a:t>
            </a:r>
            <a:r>
              <a:rPr b="0" spc="-90" dirty="0">
                <a:latin typeface="Trebuchet MS"/>
                <a:cs typeface="Trebuchet MS"/>
              </a:rPr>
              <a:t>$169,867</a:t>
            </a:r>
          </a:p>
          <a:p>
            <a:pPr marL="10812145">
              <a:lnSpc>
                <a:spcPct val="100000"/>
              </a:lnSpc>
              <a:spcBef>
                <a:spcPts val="405"/>
              </a:spcBef>
            </a:pPr>
            <a:r>
              <a:rPr spc="265" dirty="0"/>
              <a:t>S</a:t>
            </a:r>
            <a:r>
              <a:rPr spc="-35" dirty="0"/>
              <a:t>i</a:t>
            </a:r>
            <a:r>
              <a:rPr spc="-85" dirty="0"/>
              <a:t>z</a:t>
            </a:r>
            <a:r>
              <a:rPr spc="5" dirty="0"/>
              <a:t>e</a:t>
            </a:r>
            <a:r>
              <a:rPr spc="-120" dirty="0"/>
              <a:t>:</a:t>
            </a:r>
            <a:r>
              <a:rPr spc="-60" dirty="0"/>
              <a:t> </a:t>
            </a:r>
            <a:r>
              <a:rPr b="0" spc="-495" dirty="0">
                <a:latin typeface="Trebuchet MS"/>
                <a:cs typeface="Trebuchet MS"/>
              </a:rPr>
              <a:t>1</a:t>
            </a:r>
            <a:r>
              <a:rPr b="0" spc="-285" dirty="0">
                <a:latin typeface="Trebuchet MS"/>
                <a:cs typeface="Trebuchet MS"/>
              </a:rPr>
              <a:t>,</a:t>
            </a:r>
            <a:r>
              <a:rPr b="0" spc="-55" dirty="0">
                <a:latin typeface="Trebuchet MS"/>
                <a:cs typeface="Trebuchet MS"/>
              </a:rPr>
              <a:t>7</a:t>
            </a:r>
            <a:r>
              <a:rPr b="0" spc="-15" dirty="0">
                <a:latin typeface="Trebuchet MS"/>
                <a:cs typeface="Trebuchet MS"/>
              </a:rPr>
              <a:t>9</a:t>
            </a:r>
            <a:r>
              <a:rPr b="0" spc="210" dirty="0">
                <a:latin typeface="Trebuchet MS"/>
                <a:cs typeface="Trebuchet MS"/>
              </a:rPr>
              <a:t>2</a:t>
            </a:r>
            <a:r>
              <a:rPr b="0" spc="-60" dirty="0">
                <a:latin typeface="Trebuchet MS"/>
                <a:cs typeface="Trebuchet MS"/>
              </a:rPr>
              <a:t> </a:t>
            </a:r>
            <a:r>
              <a:rPr b="0" dirty="0">
                <a:latin typeface="Trebuchet MS"/>
                <a:cs typeface="Trebuchet MS"/>
              </a:rPr>
              <a:t>s</a:t>
            </a:r>
            <a:r>
              <a:rPr b="0" spc="40" dirty="0">
                <a:latin typeface="Trebuchet MS"/>
                <a:cs typeface="Trebuchet MS"/>
              </a:rPr>
              <a:t>q</a:t>
            </a:r>
            <a:r>
              <a:rPr b="0" spc="-204" dirty="0">
                <a:latin typeface="Trebuchet MS"/>
                <a:cs typeface="Trebuchet MS"/>
              </a:rPr>
              <a:t>.</a:t>
            </a:r>
            <a:r>
              <a:rPr b="0" spc="-60" dirty="0">
                <a:latin typeface="Trebuchet MS"/>
                <a:cs typeface="Trebuchet MS"/>
              </a:rPr>
              <a:t> </a:t>
            </a:r>
            <a:r>
              <a:rPr b="0" spc="-55" dirty="0">
                <a:latin typeface="Trebuchet MS"/>
                <a:cs typeface="Trebuchet MS"/>
              </a:rPr>
              <a:t>f</a:t>
            </a:r>
            <a:r>
              <a:rPr b="0" spc="-140" dirty="0">
                <a:latin typeface="Trebuchet MS"/>
                <a:cs typeface="Trebuchet MS"/>
              </a:rPr>
              <a:t>t</a:t>
            </a:r>
            <a:r>
              <a:rPr b="0" spc="-204" dirty="0">
                <a:latin typeface="Trebuchet MS"/>
                <a:cs typeface="Trebuchet MS"/>
              </a:rPr>
              <a:t>.</a:t>
            </a:r>
          </a:p>
          <a:p>
            <a:pPr marL="10812145">
              <a:lnSpc>
                <a:spcPct val="100000"/>
              </a:lnSpc>
              <a:spcBef>
                <a:spcPts val="405"/>
              </a:spcBef>
            </a:pPr>
            <a:r>
              <a:rPr spc="295" dirty="0"/>
              <a:t>C</a:t>
            </a:r>
            <a:r>
              <a:rPr spc="25" dirty="0"/>
              <a:t>o</a:t>
            </a:r>
            <a:r>
              <a:rPr spc="165" dirty="0"/>
              <a:t>s</a:t>
            </a:r>
            <a:r>
              <a:rPr spc="-90" dirty="0"/>
              <a:t>t</a:t>
            </a:r>
            <a:r>
              <a:rPr spc="-100" dirty="0"/>
              <a:t> </a:t>
            </a:r>
            <a:r>
              <a:rPr spc="80" dirty="0"/>
              <a:t>p</a:t>
            </a:r>
            <a:r>
              <a:rPr spc="5" dirty="0"/>
              <a:t>e</a:t>
            </a:r>
            <a:r>
              <a:rPr spc="-85" dirty="0"/>
              <a:t>r</a:t>
            </a:r>
            <a:r>
              <a:rPr spc="-100" dirty="0"/>
              <a:t> </a:t>
            </a:r>
            <a:r>
              <a:rPr spc="265" dirty="0"/>
              <a:t>S</a:t>
            </a:r>
            <a:r>
              <a:rPr spc="80" dirty="0"/>
              <a:t>q</a:t>
            </a:r>
            <a:r>
              <a:rPr spc="-50" dirty="0"/>
              <a:t>u</a:t>
            </a:r>
            <a:r>
              <a:rPr spc="185" dirty="0"/>
              <a:t>a</a:t>
            </a:r>
            <a:r>
              <a:rPr spc="-90" dirty="0"/>
              <a:t>r</a:t>
            </a:r>
            <a:r>
              <a:rPr spc="10" dirty="0"/>
              <a:t>e</a:t>
            </a:r>
            <a:r>
              <a:rPr spc="-100" dirty="0"/>
              <a:t> </a:t>
            </a:r>
            <a:r>
              <a:rPr spc="-155" dirty="0"/>
              <a:t>F</a:t>
            </a:r>
            <a:r>
              <a:rPr spc="25" dirty="0"/>
              <a:t>oo</a:t>
            </a:r>
            <a:r>
              <a:rPr spc="-95" dirty="0"/>
              <a:t>t</a:t>
            </a:r>
            <a:r>
              <a:rPr spc="-120" dirty="0"/>
              <a:t>:</a:t>
            </a:r>
            <a:r>
              <a:rPr spc="-100" dirty="0"/>
              <a:t> </a:t>
            </a:r>
            <a:r>
              <a:rPr b="0" spc="150" dirty="0">
                <a:latin typeface="Trebuchet MS"/>
                <a:cs typeface="Trebuchet MS"/>
              </a:rPr>
              <a:t>$</a:t>
            </a:r>
            <a:r>
              <a:rPr b="0" spc="-15" dirty="0">
                <a:latin typeface="Trebuchet MS"/>
                <a:cs typeface="Trebuchet MS"/>
              </a:rPr>
              <a:t>9</a:t>
            </a:r>
            <a:r>
              <a:rPr b="0" spc="70" dirty="0">
                <a:latin typeface="Trebuchet MS"/>
                <a:cs typeface="Trebuchet MS"/>
              </a:rPr>
              <a:t>5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2344015" y="2490871"/>
            <a:ext cx="4352925" cy="2455545"/>
            <a:chOff x="2344015" y="2490871"/>
            <a:chExt cx="4352925" cy="2455545"/>
          </a:xfrm>
        </p:grpSpPr>
        <p:sp>
          <p:nvSpPr>
            <p:cNvPr id="15" name="object 15"/>
            <p:cNvSpPr/>
            <p:nvPr/>
          </p:nvSpPr>
          <p:spPr>
            <a:xfrm>
              <a:off x="2436291" y="2583509"/>
              <a:ext cx="4168775" cy="2272030"/>
            </a:xfrm>
            <a:custGeom>
              <a:avLst/>
              <a:gdLst/>
              <a:ahLst/>
              <a:cxnLst/>
              <a:rect l="l" t="t" r="r" b="b"/>
              <a:pathLst>
                <a:path w="4168775" h="2272029">
                  <a:moveTo>
                    <a:pt x="4168356" y="0"/>
                  </a:moveTo>
                  <a:lnTo>
                    <a:pt x="4142587" y="0"/>
                  </a:lnTo>
                  <a:lnTo>
                    <a:pt x="4142587" y="25387"/>
                  </a:lnTo>
                  <a:lnTo>
                    <a:pt x="4142587" y="1110386"/>
                  </a:lnTo>
                  <a:lnTo>
                    <a:pt x="4142587" y="2244877"/>
                  </a:lnTo>
                  <a:lnTo>
                    <a:pt x="25679" y="2244877"/>
                  </a:lnTo>
                  <a:lnTo>
                    <a:pt x="25679" y="25387"/>
                  </a:lnTo>
                  <a:lnTo>
                    <a:pt x="4142587" y="25387"/>
                  </a:lnTo>
                  <a:lnTo>
                    <a:pt x="4142587" y="0"/>
                  </a:lnTo>
                  <a:lnTo>
                    <a:pt x="0" y="0"/>
                  </a:lnTo>
                  <a:lnTo>
                    <a:pt x="0" y="25387"/>
                  </a:lnTo>
                  <a:lnTo>
                    <a:pt x="0" y="2244877"/>
                  </a:lnTo>
                  <a:lnTo>
                    <a:pt x="0" y="2271522"/>
                  </a:lnTo>
                  <a:lnTo>
                    <a:pt x="4168356" y="2271522"/>
                  </a:lnTo>
                  <a:lnTo>
                    <a:pt x="4168356" y="2244877"/>
                  </a:lnTo>
                  <a:lnTo>
                    <a:pt x="4168254" y="1110386"/>
                  </a:lnTo>
                  <a:lnTo>
                    <a:pt x="4168254" y="25387"/>
                  </a:lnTo>
                  <a:lnTo>
                    <a:pt x="4168356" y="0"/>
                  </a:lnTo>
                  <a:close/>
                </a:path>
              </a:pathLst>
            </a:custGeom>
            <a:solidFill>
              <a:srgbClr val="918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44013" y="2490875"/>
              <a:ext cx="4352925" cy="2455545"/>
            </a:xfrm>
            <a:custGeom>
              <a:avLst/>
              <a:gdLst/>
              <a:ahLst/>
              <a:cxnLst/>
              <a:rect l="l" t="t" r="r" b="b"/>
              <a:pathLst>
                <a:path w="4352925" h="2455545">
                  <a:moveTo>
                    <a:pt x="302437" y="209918"/>
                  </a:moveTo>
                  <a:lnTo>
                    <a:pt x="276758" y="209918"/>
                  </a:lnTo>
                  <a:lnTo>
                    <a:pt x="276758" y="276326"/>
                  </a:lnTo>
                  <a:lnTo>
                    <a:pt x="302437" y="276326"/>
                  </a:lnTo>
                  <a:lnTo>
                    <a:pt x="302437" y="209918"/>
                  </a:lnTo>
                  <a:close/>
                </a:path>
                <a:path w="4352925" h="2455545">
                  <a:moveTo>
                    <a:pt x="4168267" y="209918"/>
                  </a:moveTo>
                  <a:lnTo>
                    <a:pt x="4142676" y="209918"/>
                  </a:lnTo>
                  <a:lnTo>
                    <a:pt x="4142676" y="276326"/>
                  </a:lnTo>
                  <a:lnTo>
                    <a:pt x="4168267" y="276326"/>
                  </a:lnTo>
                  <a:lnTo>
                    <a:pt x="4168267" y="209918"/>
                  </a:lnTo>
                  <a:close/>
                </a:path>
                <a:path w="4352925" h="2455545">
                  <a:moveTo>
                    <a:pt x="4352925" y="209829"/>
                  </a:moveTo>
                  <a:lnTo>
                    <a:pt x="4326979" y="209829"/>
                  </a:lnTo>
                  <a:lnTo>
                    <a:pt x="4326979" y="2245982"/>
                  </a:lnTo>
                  <a:lnTo>
                    <a:pt x="4352925" y="2245982"/>
                  </a:lnTo>
                  <a:lnTo>
                    <a:pt x="4352925" y="209829"/>
                  </a:lnTo>
                  <a:close/>
                </a:path>
                <a:path w="4352925" h="2455545">
                  <a:moveTo>
                    <a:pt x="4352925" y="0"/>
                  </a:moveTo>
                  <a:lnTo>
                    <a:pt x="0" y="0"/>
                  </a:lnTo>
                  <a:lnTo>
                    <a:pt x="0" y="25387"/>
                  </a:lnTo>
                  <a:lnTo>
                    <a:pt x="0" y="184010"/>
                  </a:lnTo>
                  <a:lnTo>
                    <a:pt x="0" y="2455519"/>
                  </a:lnTo>
                  <a:lnTo>
                    <a:pt x="4352925" y="2455519"/>
                  </a:lnTo>
                  <a:lnTo>
                    <a:pt x="4352925" y="2430259"/>
                  </a:lnTo>
                  <a:lnTo>
                    <a:pt x="4352925" y="2271801"/>
                  </a:lnTo>
                  <a:lnTo>
                    <a:pt x="4327156" y="2271801"/>
                  </a:lnTo>
                  <a:lnTo>
                    <a:pt x="4327156" y="2430145"/>
                  </a:lnTo>
                  <a:lnTo>
                    <a:pt x="4168444" y="2430145"/>
                  </a:lnTo>
                  <a:lnTo>
                    <a:pt x="4168444" y="2271522"/>
                  </a:lnTo>
                  <a:lnTo>
                    <a:pt x="4352925" y="2271522"/>
                  </a:lnTo>
                  <a:lnTo>
                    <a:pt x="4352925" y="2246134"/>
                  </a:lnTo>
                  <a:lnTo>
                    <a:pt x="4076166" y="2246134"/>
                  </a:lnTo>
                  <a:lnTo>
                    <a:pt x="4076166" y="2180145"/>
                  </a:lnTo>
                  <a:lnTo>
                    <a:pt x="4142676" y="2180145"/>
                  </a:lnTo>
                  <a:lnTo>
                    <a:pt x="4142676" y="2245982"/>
                  </a:lnTo>
                  <a:lnTo>
                    <a:pt x="4168444" y="2245982"/>
                  </a:lnTo>
                  <a:lnTo>
                    <a:pt x="4168444" y="2180145"/>
                  </a:lnTo>
                  <a:lnTo>
                    <a:pt x="4168444" y="2179574"/>
                  </a:lnTo>
                  <a:lnTo>
                    <a:pt x="4168444" y="2153501"/>
                  </a:lnTo>
                  <a:lnTo>
                    <a:pt x="4050474" y="2153501"/>
                  </a:lnTo>
                  <a:lnTo>
                    <a:pt x="4050474" y="2180145"/>
                  </a:lnTo>
                  <a:lnTo>
                    <a:pt x="4050474" y="2246134"/>
                  </a:lnTo>
                  <a:lnTo>
                    <a:pt x="4050474" y="2271522"/>
                  </a:lnTo>
                  <a:lnTo>
                    <a:pt x="4142765" y="2271522"/>
                  </a:lnTo>
                  <a:lnTo>
                    <a:pt x="4142765" y="2430145"/>
                  </a:lnTo>
                  <a:lnTo>
                    <a:pt x="210235" y="2430145"/>
                  </a:lnTo>
                  <a:lnTo>
                    <a:pt x="210235" y="2271522"/>
                  </a:lnTo>
                  <a:lnTo>
                    <a:pt x="302526" y="2271522"/>
                  </a:lnTo>
                  <a:lnTo>
                    <a:pt x="302526" y="2246134"/>
                  </a:lnTo>
                  <a:lnTo>
                    <a:pt x="210235" y="2246134"/>
                  </a:lnTo>
                  <a:lnTo>
                    <a:pt x="210235" y="2180145"/>
                  </a:lnTo>
                  <a:lnTo>
                    <a:pt x="276758" y="2180145"/>
                  </a:lnTo>
                  <a:lnTo>
                    <a:pt x="276758" y="2245982"/>
                  </a:lnTo>
                  <a:lnTo>
                    <a:pt x="302526" y="2245982"/>
                  </a:lnTo>
                  <a:lnTo>
                    <a:pt x="302526" y="2180145"/>
                  </a:lnTo>
                  <a:lnTo>
                    <a:pt x="302526" y="2179574"/>
                  </a:lnTo>
                  <a:lnTo>
                    <a:pt x="302526" y="2153501"/>
                  </a:lnTo>
                  <a:lnTo>
                    <a:pt x="184467" y="2153501"/>
                  </a:lnTo>
                  <a:lnTo>
                    <a:pt x="184467" y="2180145"/>
                  </a:lnTo>
                  <a:lnTo>
                    <a:pt x="184467" y="2246134"/>
                  </a:lnTo>
                  <a:lnTo>
                    <a:pt x="184467" y="2271522"/>
                  </a:lnTo>
                  <a:lnTo>
                    <a:pt x="184467" y="2430145"/>
                  </a:lnTo>
                  <a:lnTo>
                    <a:pt x="25768" y="2430145"/>
                  </a:lnTo>
                  <a:lnTo>
                    <a:pt x="25768" y="2271522"/>
                  </a:lnTo>
                  <a:lnTo>
                    <a:pt x="184467" y="2271522"/>
                  </a:lnTo>
                  <a:lnTo>
                    <a:pt x="184467" y="2246134"/>
                  </a:lnTo>
                  <a:lnTo>
                    <a:pt x="25768" y="2246134"/>
                  </a:lnTo>
                  <a:lnTo>
                    <a:pt x="25768" y="209384"/>
                  </a:lnTo>
                  <a:lnTo>
                    <a:pt x="184467" y="209384"/>
                  </a:lnTo>
                  <a:lnTo>
                    <a:pt x="184467" y="276644"/>
                  </a:lnTo>
                  <a:lnTo>
                    <a:pt x="184467" y="302018"/>
                  </a:lnTo>
                  <a:lnTo>
                    <a:pt x="302437" y="302018"/>
                  </a:lnTo>
                  <a:lnTo>
                    <a:pt x="302437" y="276644"/>
                  </a:lnTo>
                  <a:lnTo>
                    <a:pt x="210235" y="276644"/>
                  </a:lnTo>
                  <a:lnTo>
                    <a:pt x="210235" y="209384"/>
                  </a:lnTo>
                  <a:lnTo>
                    <a:pt x="302437" y="209384"/>
                  </a:lnTo>
                  <a:lnTo>
                    <a:pt x="302437" y="184010"/>
                  </a:lnTo>
                  <a:lnTo>
                    <a:pt x="210159" y="184010"/>
                  </a:lnTo>
                  <a:lnTo>
                    <a:pt x="210159" y="25730"/>
                  </a:lnTo>
                  <a:lnTo>
                    <a:pt x="184467" y="25730"/>
                  </a:lnTo>
                  <a:lnTo>
                    <a:pt x="184467" y="184010"/>
                  </a:lnTo>
                  <a:lnTo>
                    <a:pt x="25768" y="184010"/>
                  </a:lnTo>
                  <a:lnTo>
                    <a:pt x="25768" y="25387"/>
                  </a:lnTo>
                  <a:lnTo>
                    <a:pt x="4327156" y="25387"/>
                  </a:lnTo>
                  <a:lnTo>
                    <a:pt x="4327156" y="184010"/>
                  </a:lnTo>
                  <a:lnTo>
                    <a:pt x="4168444" y="184010"/>
                  </a:lnTo>
                  <a:lnTo>
                    <a:pt x="4168444" y="25730"/>
                  </a:lnTo>
                  <a:lnTo>
                    <a:pt x="4142587" y="25730"/>
                  </a:lnTo>
                  <a:lnTo>
                    <a:pt x="4142587" y="184010"/>
                  </a:lnTo>
                  <a:lnTo>
                    <a:pt x="4050309" y="184010"/>
                  </a:lnTo>
                  <a:lnTo>
                    <a:pt x="4050309" y="209384"/>
                  </a:lnTo>
                  <a:lnTo>
                    <a:pt x="4050309" y="276644"/>
                  </a:lnTo>
                  <a:lnTo>
                    <a:pt x="4050309" y="302018"/>
                  </a:lnTo>
                  <a:lnTo>
                    <a:pt x="4168267" y="302018"/>
                  </a:lnTo>
                  <a:lnTo>
                    <a:pt x="4168267" y="276644"/>
                  </a:lnTo>
                  <a:lnTo>
                    <a:pt x="4076166" y="276644"/>
                  </a:lnTo>
                  <a:lnTo>
                    <a:pt x="4076166" y="209384"/>
                  </a:lnTo>
                  <a:lnTo>
                    <a:pt x="4352925" y="209384"/>
                  </a:lnTo>
                  <a:lnTo>
                    <a:pt x="4352925" y="184010"/>
                  </a:lnTo>
                  <a:lnTo>
                    <a:pt x="4352925" y="25387"/>
                  </a:lnTo>
                  <a:lnTo>
                    <a:pt x="4352925" y="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362025" y="4631401"/>
            <a:ext cx="4191000" cy="2371090"/>
            <a:chOff x="7362025" y="4631401"/>
            <a:chExt cx="4191000" cy="2371090"/>
          </a:xfrm>
        </p:grpSpPr>
        <p:sp>
          <p:nvSpPr>
            <p:cNvPr id="18" name="object 18"/>
            <p:cNvSpPr/>
            <p:nvPr/>
          </p:nvSpPr>
          <p:spPr>
            <a:xfrm>
              <a:off x="7450874" y="4720348"/>
              <a:ext cx="4013835" cy="2193290"/>
            </a:xfrm>
            <a:custGeom>
              <a:avLst/>
              <a:gdLst/>
              <a:ahLst/>
              <a:cxnLst/>
              <a:rect l="l" t="t" r="r" b="b"/>
              <a:pathLst>
                <a:path w="4013834" h="2193290">
                  <a:moveTo>
                    <a:pt x="4013289" y="0"/>
                  </a:moveTo>
                  <a:lnTo>
                    <a:pt x="3988485" y="0"/>
                  </a:lnTo>
                  <a:lnTo>
                    <a:pt x="3988485" y="24142"/>
                  </a:lnTo>
                  <a:lnTo>
                    <a:pt x="3988485" y="1071054"/>
                  </a:lnTo>
                  <a:lnTo>
                    <a:pt x="3988485" y="2167534"/>
                  </a:lnTo>
                  <a:lnTo>
                    <a:pt x="24726" y="2167534"/>
                  </a:lnTo>
                  <a:lnTo>
                    <a:pt x="24726" y="24142"/>
                  </a:lnTo>
                  <a:lnTo>
                    <a:pt x="3988485" y="24142"/>
                  </a:lnTo>
                  <a:lnTo>
                    <a:pt x="3988485" y="0"/>
                  </a:lnTo>
                  <a:lnTo>
                    <a:pt x="0" y="0"/>
                  </a:lnTo>
                  <a:lnTo>
                    <a:pt x="0" y="24142"/>
                  </a:lnTo>
                  <a:lnTo>
                    <a:pt x="0" y="2167534"/>
                  </a:lnTo>
                  <a:lnTo>
                    <a:pt x="0" y="2192947"/>
                  </a:lnTo>
                  <a:lnTo>
                    <a:pt x="4013289" y="2192947"/>
                  </a:lnTo>
                  <a:lnTo>
                    <a:pt x="4013289" y="2167534"/>
                  </a:lnTo>
                  <a:lnTo>
                    <a:pt x="4013200" y="1071054"/>
                  </a:lnTo>
                  <a:lnTo>
                    <a:pt x="4013200" y="24142"/>
                  </a:lnTo>
                  <a:lnTo>
                    <a:pt x="4013289" y="0"/>
                  </a:lnTo>
                  <a:close/>
                </a:path>
              </a:pathLst>
            </a:custGeom>
            <a:solidFill>
              <a:srgbClr val="918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62024" y="4631410"/>
              <a:ext cx="4191000" cy="2371090"/>
            </a:xfrm>
            <a:custGeom>
              <a:avLst/>
              <a:gdLst/>
              <a:ahLst/>
              <a:cxnLst/>
              <a:rect l="l" t="t" r="r" b="b"/>
              <a:pathLst>
                <a:path w="4191000" h="2371090">
                  <a:moveTo>
                    <a:pt x="291185" y="202590"/>
                  </a:moveTo>
                  <a:lnTo>
                    <a:pt x="266458" y="202590"/>
                  </a:lnTo>
                  <a:lnTo>
                    <a:pt x="266458" y="266687"/>
                  </a:lnTo>
                  <a:lnTo>
                    <a:pt x="291185" y="266687"/>
                  </a:lnTo>
                  <a:lnTo>
                    <a:pt x="291185" y="202590"/>
                  </a:lnTo>
                  <a:close/>
                </a:path>
                <a:path w="4191000" h="2371090">
                  <a:moveTo>
                    <a:pt x="4013212" y="202590"/>
                  </a:moveTo>
                  <a:lnTo>
                    <a:pt x="3988574" y="202590"/>
                  </a:lnTo>
                  <a:lnTo>
                    <a:pt x="3988574" y="266687"/>
                  </a:lnTo>
                  <a:lnTo>
                    <a:pt x="4013212" y="266687"/>
                  </a:lnTo>
                  <a:lnTo>
                    <a:pt x="4013212" y="202590"/>
                  </a:lnTo>
                  <a:close/>
                </a:path>
                <a:path w="4191000" h="2371090">
                  <a:moveTo>
                    <a:pt x="4191000" y="0"/>
                  </a:moveTo>
                  <a:lnTo>
                    <a:pt x="0" y="0"/>
                  </a:lnTo>
                  <a:lnTo>
                    <a:pt x="0" y="25412"/>
                  </a:lnTo>
                  <a:lnTo>
                    <a:pt x="0" y="177876"/>
                  </a:lnTo>
                  <a:lnTo>
                    <a:pt x="0" y="2370823"/>
                  </a:lnTo>
                  <a:lnTo>
                    <a:pt x="4191000" y="2370823"/>
                  </a:lnTo>
                  <a:lnTo>
                    <a:pt x="4191000" y="202514"/>
                  </a:lnTo>
                  <a:lnTo>
                    <a:pt x="4166184" y="202514"/>
                  </a:lnTo>
                  <a:lnTo>
                    <a:pt x="4166184" y="2192947"/>
                  </a:lnTo>
                  <a:lnTo>
                    <a:pt x="4166184" y="2345410"/>
                  </a:lnTo>
                  <a:lnTo>
                    <a:pt x="4013377" y="2345410"/>
                  </a:lnTo>
                  <a:lnTo>
                    <a:pt x="4013377" y="2192947"/>
                  </a:lnTo>
                  <a:lnTo>
                    <a:pt x="4166184" y="2192947"/>
                  </a:lnTo>
                  <a:lnTo>
                    <a:pt x="4166184" y="202514"/>
                  </a:lnTo>
                  <a:lnTo>
                    <a:pt x="4166019" y="202514"/>
                  </a:lnTo>
                  <a:lnTo>
                    <a:pt x="4166019" y="2167534"/>
                  </a:lnTo>
                  <a:lnTo>
                    <a:pt x="4013377" y="2167534"/>
                  </a:lnTo>
                  <a:lnTo>
                    <a:pt x="4013377" y="2104009"/>
                  </a:lnTo>
                  <a:lnTo>
                    <a:pt x="4013377" y="2103564"/>
                  </a:lnTo>
                  <a:lnTo>
                    <a:pt x="4013377" y="2078596"/>
                  </a:lnTo>
                  <a:lnTo>
                    <a:pt x="3988574" y="2078596"/>
                  </a:lnTo>
                  <a:lnTo>
                    <a:pt x="3988574" y="2104009"/>
                  </a:lnTo>
                  <a:lnTo>
                    <a:pt x="3988574" y="2167534"/>
                  </a:lnTo>
                  <a:lnTo>
                    <a:pt x="3924528" y="2167534"/>
                  </a:lnTo>
                  <a:lnTo>
                    <a:pt x="3924528" y="2104009"/>
                  </a:lnTo>
                  <a:lnTo>
                    <a:pt x="3988574" y="2104009"/>
                  </a:lnTo>
                  <a:lnTo>
                    <a:pt x="3988574" y="2078596"/>
                  </a:lnTo>
                  <a:lnTo>
                    <a:pt x="3899801" y="2078596"/>
                  </a:lnTo>
                  <a:lnTo>
                    <a:pt x="3899801" y="2104009"/>
                  </a:lnTo>
                  <a:lnTo>
                    <a:pt x="3899801" y="2167534"/>
                  </a:lnTo>
                  <a:lnTo>
                    <a:pt x="3899801" y="2192947"/>
                  </a:lnTo>
                  <a:lnTo>
                    <a:pt x="3988651" y="2192947"/>
                  </a:lnTo>
                  <a:lnTo>
                    <a:pt x="3988651" y="2345410"/>
                  </a:lnTo>
                  <a:lnTo>
                    <a:pt x="202425" y="2345410"/>
                  </a:lnTo>
                  <a:lnTo>
                    <a:pt x="202425" y="2192947"/>
                  </a:lnTo>
                  <a:lnTo>
                    <a:pt x="291274" y="2192947"/>
                  </a:lnTo>
                  <a:lnTo>
                    <a:pt x="291274" y="2167661"/>
                  </a:lnTo>
                  <a:lnTo>
                    <a:pt x="291274" y="2167534"/>
                  </a:lnTo>
                  <a:lnTo>
                    <a:pt x="291274" y="2104009"/>
                  </a:lnTo>
                  <a:lnTo>
                    <a:pt x="291274" y="2103564"/>
                  </a:lnTo>
                  <a:lnTo>
                    <a:pt x="291274" y="2078596"/>
                  </a:lnTo>
                  <a:lnTo>
                    <a:pt x="266458" y="2078596"/>
                  </a:lnTo>
                  <a:lnTo>
                    <a:pt x="266458" y="2104009"/>
                  </a:lnTo>
                  <a:lnTo>
                    <a:pt x="266458" y="2167534"/>
                  </a:lnTo>
                  <a:lnTo>
                    <a:pt x="202425" y="2167534"/>
                  </a:lnTo>
                  <a:lnTo>
                    <a:pt x="202425" y="2104009"/>
                  </a:lnTo>
                  <a:lnTo>
                    <a:pt x="266458" y="2104009"/>
                  </a:lnTo>
                  <a:lnTo>
                    <a:pt x="266458" y="2078596"/>
                  </a:lnTo>
                  <a:lnTo>
                    <a:pt x="177609" y="2078596"/>
                  </a:lnTo>
                  <a:lnTo>
                    <a:pt x="177609" y="2104009"/>
                  </a:lnTo>
                  <a:lnTo>
                    <a:pt x="177609" y="2167534"/>
                  </a:lnTo>
                  <a:lnTo>
                    <a:pt x="177609" y="2192947"/>
                  </a:lnTo>
                  <a:lnTo>
                    <a:pt x="177609" y="2345410"/>
                  </a:lnTo>
                  <a:lnTo>
                    <a:pt x="24803" y="2345410"/>
                  </a:lnTo>
                  <a:lnTo>
                    <a:pt x="24803" y="2192947"/>
                  </a:lnTo>
                  <a:lnTo>
                    <a:pt x="177609" y="2192947"/>
                  </a:lnTo>
                  <a:lnTo>
                    <a:pt x="177609" y="2167534"/>
                  </a:lnTo>
                  <a:lnTo>
                    <a:pt x="24803" y="2167534"/>
                  </a:lnTo>
                  <a:lnTo>
                    <a:pt x="24803" y="202018"/>
                  </a:lnTo>
                  <a:lnTo>
                    <a:pt x="177609" y="202018"/>
                  </a:lnTo>
                  <a:lnTo>
                    <a:pt x="177609" y="266814"/>
                  </a:lnTo>
                  <a:lnTo>
                    <a:pt x="177609" y="290944"/>
                  </a:lnTo>
                  <a:lnTo>
                    <a:pt x="291185" y="290944"/>
                  </a:lnTo>
                  <a:lnTo>
                    <a:pt x="291185" y="266814"/>
                  </a:lnTo>
                  <a:lnTo>
                    <a:pt x="202425" y="266814"/>
                  </a:lnTo>
                  <a:lnTo>
                    <a:pt x="202425" y="202018"/>
                  </a:lnTo>
                  <a:lnTo>
                    <a:pt x="291185" y="202018"/>
                  </a:lnTo>
                  <a:lnTo>
                    <a:pt x="291185" y="177876"/>
                  </a:lnTo>
                  <a:lnTo>
                    <a:pt x="24803" y="177876"/>
                  </a:lnTo>
                  <a:lnTo>
                    <a:pt x="24803" y="25412"/>
                  </a:lnTo>
                  <a:lnTo>
                    <a:pt x="177609" y="25412"/>
                  </a:lnTo>
                  <a:lnTo>
                    <a:pt x="177609" y="177761"/>
                  </a:lnTo>
                  <a:lnTo>
                    <a:pt x="202336" y="177761"/>
                  </a:lnTo>
                  <a:lnTo>
                    <a:pt x="202336" y="25412"/>
                  </a:lnTo>
                  <a:lnTo>
                    <a:pt x="3988485" y="25412"/>
                  </a:lnTo>
                  <a:lnTo>
                    <a:pt x="3988485" y="177761"/>
                  </a:lnTo>
                  <a:lnTo>
                    <a:pt x="4013377" y="177761"/>
                  </a:lnTo>
                  <a:lnTo>
                    <a:pt x="4013377" y="25412"/>
                  </a:lnTo>
                  <a:lnTo>
                    <a:pt x="4166184" y="25412"/>
                  </a:lnTo>
                  <a:lnTo>
                    <a:pt x="4166184" y="177876"/>
                  </a:lnTo>
                  <a:lnTo>
                    <a:pt x="3899636" y="177876"/>
                  </a:lnTo>
                  <a:lnTo>
                    <a:pt x="3899636" y="202018"/>
                  </a:lnTo>
                  <a:lnTo>
                    <a:pt x="3899636" y="266814"/>
                  </a:lnTo>
                  <a:lnTo>
                    <a:pt x="3899636" y="290944"/>
                  </a:lnTo>
                  <a:lnTo>
                    <a:pt x="4013212" y="290944"/>
                  </a:lnTo>
                  <a:lnTo>
                    <a:pt x="4013212" y="266814"/>
                  </a:lnTo>
                  <a:lnTo>
                    <a:pt x="3924528" y="266814"/>
                  </a:lnTo>
                  <a:lnTo>
                    <a:pt x="3924528" y="202018"/>
                  </a:lnTo>
                  <a:lnTo>
                    <a:pt x="4191000" y="202018"/>
                  </a:lnTo>
                  <a:lnTo>
                    <a:pt x="4191000" y="177876"/>
                  </a:lnTo>
                  <a:lnTo>
                    <a:pt x="4191000" y="25412"/>
                  </a:lnTo>
                  <a:lnTo>
                    <a:pt x="4191000" y="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2267468" y="6423919"/>
            <a:ext cx="4238625" cy="2398395"/>
            <a:chOff x="12267468" y="6423919"/>
            <a:chExt cx="4238625" cy="2398395"/>
          </a:xfrm>
        </p:grpSpPr>
        <p:sp>
          <p:nvSpPr>
            <p:cNvPr id="21" name="object 21"/>
            <p:cNvSpPr/>
            <p:nvPr/>
          </p:nvSpPr>
          <p:spPr>
            <a:xfrm>
              <a:off x="12357316" y="6514159"/>
              <a:ext cx="4058920" cy="2219325"/>
            </a:xfrm>
            <a:custGeom>
              <a:avLst/>
              <a:gdLst/>
              <a:ahLst/>
              <a:cxnLst/>
              <a:rect l="l" t="t" r="r" b="b"/>
              <a:pathLst>
                <a:path w="4058919" h="2219325">
                  <a:moveTo>
                    <a:pt x="4058907" y="0"/>
                  </a:moveTo>
                  <a:lnTo>
                    <a:pt x="4033824" y="0"/>
                  </a:lnTo>
                  <a:lnTo>
                    <a:pt x="4033824" y="25425"/>
                  </a:lnTo>
                  <a:lnTo>
                    <a:pt x="4033824" y="1663661"/>
                  </a:lnTo>
                  <a:lnTo>
                    <a:pt x="4033824" y="2193645"/>
                  </a:lnTo>
                  <a:lnTo>
                    <a:pt x="25006" y="2193645"/>
                  </a:lnTo>
                  <a:lnTo>
                    <a:pt x="25006" y="25425"/>
                  </a:lnTo>
                  <a:lnTo>
                    <a:pt x="4033824" y="25425"/>
                  </a:lnTo>
                  <a:lnTo>
                    <a:pt x="4033824" y="0"/>
                  </a:lnTo>
                  <a:lnTo>
                    <a:pt x="0" y="0"/>
                  </a:lnTo>
                  <a:lnTo>
                    <a:pt x="0" y="25425"/>
                  </a:lnTo>
                  <a:lnTo>
                    <a:pt x="0" y="2193645"/>
                  </a:lnTo>
                  <a:lnTo>
                    <a:pt x="0" y="2219071"/>
                  </a:lnTo>
                  <a:lnTo>
                    <a:pt x="4058907" y="2219071"/>
                  </a:lnTo>
                  <a:lnTo>
                    <a:pt x="4058907" y="2193645"/>
                  </a:lnTo>
                  <a:lnTo>
                    <a:pt x="4058831" y="1663661"/>
                  </a:lnTo>
                  <a:lnTo>
                    <a:pt x="4058843" y="25425"/>
                  </a:lnTo>
                  <a:lnTo>
                    <a:pt x="4058907" y="0"/>
                  </a:lnTo>
                  <a:close/>
                </a:path>
              </a:pathLst>
            </a:custGeom>
            <a:solidFill>
              <a:srgbClr val="918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67464" y="6423926"/>
              <a:ext cx="4238625" cy="2398395"/>
            </a:xfrm>
            <a:custGeom>
              <a:avLst/>
              <a:gdLst/>
              <a:ahLst/>
              <a:cxnLst/>
              <a:rect l="l" t="t" r="r" b="b"/>
              <a:pathLst>
                <a:path w="4238625" h="2398395">
                  <a:moveTo>
                    <a:pt x="4238625" y="0"/>
                  </a:moveTo>
                  <a:lnTo>
                    <a:pt x="0" y="0"/>
                  </a:lnTo>
                  <a:lnTo>
                    <a:pt x="0" y="25412"/>
                  </a:lnTo>
                  <a:lnTo>
                    <a:pt x="0" y="180479"/>
                  </a:lnTo>
                  <a:lnTo>
                    <a:pt x="0" y="2398268"/>
                  </a:lnTo>
                  <a:lnTo>
                    <a:pt x="4238625" y="2398268"/>
                  </a:lnTo>
                  <a:lnTo>
                    <a:pt x="4238625" y="2374125"/>
                  </a:lnTo>
                  <a:lnTo>
                    <a:pt x="4058996" y="2374125"/>
                  </a:lnTo>
                  <a:lnTo>
                    <a:pt x="4058996" y="2219071"/>
                  </a:lnTo>
                  <a:lnTo>
                    <a:pt x="4213530" y="2219071"/>
                  </a:lnTo>
                  <a:lnTo>
                    <a:pt x="4213530" y="2373668"/>
                  </a:lnTo>
                  <a:lnTo>
                    <a:pt x="4238625" y="2373668"/>
                  </a:lnTo>
                  <a:lnTo>
                    <a:pt x="4238625" y="204939"/>
                  </a:lnTo>
                  <a:lnTo>
                    <a:pt x="4213364" y="204939"/>
                  </a:lnTo>
                  <a:lnTo>
                    <a:pt x="4213364" y="2193645"/>
                  </a:lnTo>
                  <a:lnTo>
                    <a:pt x="4058996" y="2193645"/>
                  </a:lnTo>
                  <a:lnTo>
                    <a:pt x="4058996" y="2128824"/>
                  </a:lnTo>
                  <a:lnTo>
                    <a:pt x="4058996" y="2103412"/>
                  </a:lnTo>
                  <a:lnTo>
                    <a:pt x="4033901" y="2103412"/>
                  </a:lnTo>
                  <a:lnTo>
                    <a:pt x="4033901" y="2128824"/>
                  </a:lnTo>
                  <a:lnTo>
                    <a:pt x="4033901" y="2193645"/>
                  </a:lnTo>
                  <a:lnTo>
                    <a:pt x="3969131" y="2193645"/>
                  </a:lnTo>
                  <a:lnTo>
                    <a:pt x="3969131" y="2128824"/>
                  </a:lnTo>
                  <a:lnTo>
                    <a:pt x="4033901" y="2128824"/>
                  </a:lnTo>
                  <a:lnTo>
                    <a:pt x="4033901" y="2103412"/>
                  </a:lnTo>
                  <a:lnTo>
                    <a:pt x="3944124" y="2103412"/>
                  </a:lnTo>
                  <a:lnTo>
                    <a:pt x="3944124" y="2128824"/>
                  </a:lnTo>
                  <a:lnTo>
                    <a:pt x="3944124" y="2193645"/>
                  </a:lnTo>
                  <a:lnTo>
                    <a:pt x="3944124" y="2219071"/>
                  </a:lnTo>
                  <a:lnTo>
                    <a:pt x="4033977" y="2219071"/>
                  </a:lnTo>
                  <a:lnTo>
                    <a:pt x="4033977" y="2374125"/>
                  </a:lnTo>
                  <a:lnTo>
                    <a:pt x="204724" y="2374125"/>
                  </a:lnTo>
                  <a:lnTo>
                    <a:pt x="204724" y="2219071"/>
                  </a:lnTo>
                  <a:lnTo>
                    <a:pt x="294576" y="2219071"/>
                  </a:lnTo>
                  <a:lnTo>
                    <a:pt x="294576" y="2193683"/>
                  </a:lnTo>
                  <a:lnTo>
                    <a:pt x="294576" y="2128824"/>
                  </a:lnTo>
                  <a:lnTo>
                    <a:pt x="294576" y="2103412"/>
                  </a:lnTo>
                  <a:lnTo>
                    <a:pt x="269494" y="2103412"/>
                  </a:lnTo>
                  <a:lnTo>
                    <a:pt x="269494" y="2128824"/>
                  </a:lnTo>
                  <a:lnTo>
                    <a:pt x="269494" y="2193645"/>
                  </a:lnTo>
                  <a:lnTo>
                    <a:pt x="204724" y="2193645"/>
                  </a:lnTo>
                  <a:lnTo>
                    <a:pt x="204724" y="2128824"/>
                  </a:lnTo>
                  <a:lnTo>
                    <a:pt x="269494" y="2128824"/>
                  </a:lnTo>
                  <a:lnTo>
                    <a:pt x="269494" y="2103412"/>
                  </a:lnTo>
                  <a:lnTo>
                    <a:pt x="179628" y="2103412"/>
                  </a:lnTo>
                  <a:lnTo>
                    <a:pt x="179628" y="2128824"/>
                  </a:lnTo>
                  <a:lnTo>
                    <a:pt x="179628" y="2193645"/>
                  </a:lnTo>
                  <a:lnTo>
                    <a:pt x="179628" y="2219071"/>
                  </a:lnTo>
                  <a:lnTo>
                    <a:pt x="179628" y="2374125"/>
                  </a:lnTo>
                  <a:lnTo>
                    <a:pt x="25095" y="2374125"/>
                  </a:lnTo>
                  <a:lnTo>
                    <a:pt x="25095" y="2219071"/>
                  </a:lnTo>
                  <a:lnTo>
                    <a:pt x="179628" y="2219071"/>
                  </a:lnTo>
                  <a:lnTo>
                    <a:pt x="179628" y="2193645"/>
                  </a:lnTo>
                  <a:lnTo>
                    <a:pt x="25095" y="2193645"/>
                  </a:lnTo>
                  <a:lnTo>
                    <a:pt x="25095" y="204622"/>
                  </a:lnTo>
                  <a:lnTo>
                    <a:pt x="179628" y="204622"/>
                  </a:lnTo>
                  <a:lnTo>
                    <a:pt x="179628" y="269443"/>
                  </a:lnTo>
                  <a:lnTo>
                    <a:pt x="179628" y="294855"/>
                  </a:lnTo>
                  <a:lnTo>
                    <a:pt x="294500" y="294855"/>
                  </a:lnTo>
                  <a:lnTo>
                    <a:pt x="294500" y="269887"/>
                  </a:lnTo>
                  <a:lnTo>
                    <a:pt x="294500" y="269443"/>
                  </a:lnTo>
                  <a:lnTo>
                    <a:pt x="294500" y="205028"/>
                  </a:lnTo>
                  <a:lnTo>
                    <a:pt x="269494" y="205028"/>
                  </a:lnTo>
                  <a:lnTo>
                    <a:pt x="269494" y="269443"/>
                  </a:lnTo>
                  <a:lnTo>
                    <a:pt x="204724" y="269443"/>
                  </a:lnTo>
                  <a:lnTo>
                    <a:pt x="204724" y="204622"/>
                  </a:lnTo>
                  <a:lnTo>
                    <a:pt x="294500" y="204622"/>
                  </a:lnTo>
                  <a:lnTo>
                    <a:pt x="294500" y="180479"/>
                  </a:lnTo>
                  <a:lnTo>
                    <a:pt x="25095" y="180479"/>
                  </a:lnTo>
                  <a:lnTo>
                    <a:pt x="25095" y="25412"/>
                  </a:lnTo>
                  <a:lnTo>
                    <a:pt x="179628" y="25412"/>
                  </a:lnTo>
                  <a:lnTo>
                    <a:pt x="179628" y="179895"/>
                  </a:lnTo>
                  <a:lnTo>
                    <a:pt x="204635" y="179895"/>
                  </a:lnTo>
                  <a:lnTo>
                    <a:pt x="204635" y="25412"/>
                  </a:lnTo>
                  <a:lnTo>
                    <a:pt x="4033812" y="25412"/>
                  </a:lnTo>
                  <a:lnTo>
                    <a:pt x="4033812" y="179895"/>
                  </a:lnTo>
                  <a:lnTo>
                    <a:pt x="4058996" y="179895"/>
                  </a:lnTo>
                  <a:lnTo>
                    <a:pt x="4058996" y="25412"/>
                  </a:lnTo>
                  <a:lnTo>
                    <a:pt x="4213530" y="25412"/>
                  </a:lnTo>
                  <a:lnTo>
                    <a:pt x="4213530" y="180479"/>
                  </a:lnTo>
                  <a:lnTo>
                    <a:pt x="3943959" y="180479"/>
                  </a:lnTo>
                  <a:lnTo>
                    <a:pt x="3943959" y="204622"/>
                  </a:lnTo>
                  <a:lnTo>
                    <a:pt x="3943959" y="269443"/>
                  </a:lnTo>
                  <a:lnTo>
                    <a:pt x="3943959" y="294855"/>
                  </a:lnTo>
                  <a:lnTo>
                    <a:pt x="4058818" y="294855"/>
                  </a:lnTo>
                  <a:lnTo>
                    <a:pt x="4058818" y="269887"/>
                  </a:lnTo>
                  <a:lnTo>
                    <a:pt x="4058818" y="269443"/>
                  </a:lnTo>
                  <a:lnTo>
                    <a:pt x="4058818" y="205028"/>
                  </a:lnTo>
                  <a:lnTo>
                    <a:pt x="4033901" y="205028"/>
                  </a:lnTo>
                  <a:lnTo>
                    <a:pt x="4033901" y="269443"/>
                  </a:lnTo>
                  <a:lnTo>
                    <a:pt x="3969131" y="269443"/>
                  </a:lnTo>
                  <a:lnTo>
                    <a:pt x="3969131" y="204622"/>
                  </a:lnTo>
                  <a:lnTo>
                    <a:pt x="4238625" y="204622"/>
                  </a:lnTo>
                  <a:lnTo>
                    <a:pt x="4238625" y="180479"/>
                  </a:lnTo>
                  <a:lnTo>
                    <a:pt x="4238625" y="25412"/>
                  </a:lnTo>
                  <a:lnTo>
                    <a:pt x="4238625" y="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8406" y="217003"/>
            <a:ext cx="99580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1" spc="-30" dirty="0">
                <a:latin typeface="Tahoma"/>
                <a:cs typeface="Tahoma"/>
              </a:rPr>
              <a:t>The</a:t>
            </a:r>
            <a:r>
              <a:rPr sz="3700" b="1" spc="-135" dirty="0">
                <a:latin typeface="Tahoma"/>
                <a:cs typeface="Tahoma"/>
              </a:rPr>
              <a:t> </a:t>
            </a:r>
            <a:r>
              <a:rPr sz="3700" b="1" spc="-114" dirty="0">
                <a:latin typeface="Tahoma"/>
                <a:cs typeface="Tahoma"/>
              </a:rPr>
              <a:t>U.S.</a:t>
            </a:r>
            <a:r>
              <a:rPr sz="3700" b="1" spc="-130" dirty="0">
                <a:latin typeface="Tahoma"/>
                <a:cs typeface="Tahoma"/>
              </a:rPr>
              <a:t> </a:t>
            </a:r>
            <a:r>
              <a:rPr sz="3700" b="1" spc="-20" dirty="0">
                <a:latin typeface="Tahoma"/>
                <a:cs typeface="Tahoma"/>
              </a:rPr>
              <a:t>housing</a:t>
            </a:r>
            <a:r>
              <a:rPr sz="3700" b="1" spc="-130" dirty="0">
                <a:latin typeface="Tahoma"/>
                <a:cs typeface="Tahoma"/>
              </a:rPr>
              <a:t> </a:t>
            </a:r>
            <a:r>
              <a:rPr sz="3700" b="1" dirty="0">
                <a:latin typeface="Tahoma"/>
                <a:cs typeface="Tahoma"/>
              </a:rPr>
              <a:t>market:</a:t>
            </a:r>
            <a:r>
              <a:rPr sz="3700" b="1" spc="-130" dirty="0">
                <a:latin typeface="Tahoma"/>
                <a:cs typeface="Tahoma"/>
              </a:rPr>
              <a:t> </a:t>
            </a:r>
            <a:r>
              <a:rPr sz="3700" b="1" spc="-35" dirty="0">
                <a:latin typeface="Tahoma"/>
                <a:cs typeface="Tahoma"/>
              </a:rPr>
              <a:t>Facts</a:t>
            </a:r>
            <a:r>
              <a:rPr sz="3700" b="1" spc="-130" dirty="0">
                <a:latin typeface="Tahoma"/>
                <a:cs typeface="Tahoma"/>
              </a:rPr>
              <a:t> </a:t>
            </a:r>
            <a:r>
              <a:rPr sz="3700" b="1" spc="25" dirty="0">
                <a:latin typeface="Tahoma"/>
                <a:cs typeface="Tahoma"/>
              </a:rPr>
              <a:t>and</a:t>
            </a:r>
            <a:r>
              <a:rPr sz="3700" b="1" spc="-130" dirty="0">
                <a:latin typeface="Tahoma"/>
                <a:cs typeface="Tahoma"/>
              </a:rPr>
              <a:t> </a:t>
            </a:r>
            <a:r>
              <a:rPr sz="3700" b="1" spc="-25" dirty="0">
                <a:latin typeface="Tahoma"/>
                <a:cs typeface="Tahoma"/>
              </a:rPr>
              <a:t>figures</a:t>
            </a:r>
            <a:endParaRPr sz="37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582" y="1176855"/>
            <a:ext cx="104775" cy="1047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582" y="2548455"/>
            <a:ext cx="104775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582" y="3929580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582" y="5358330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582" y="6310830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582" y="8692081"/>
            <a:ext cx="104775" cy="104773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680940" y="7920557"/>
            <a:ext cx="1534795" cy="28575"/>
          </a:xfrm>
          <a:custGeom>
            <a:avLst/>
            <a:gdLst/>
            <a:ahLst/>
            <a:cxnLst/>
            <a:rect l="l" t="t" r="r" b="b"/>
            <a:pathLst>
              <a:path w="1534795" h="28575">
                <a:moveTo>
                  <a:pt x="1534426" y="0"/>
                </a:moveTo>
                <a:lnTo>
                  <a:pt x="541959" y="0"/>
                </a:lnTo>
                <a:lnTo>
                  <a:pt x="0" y="0"/>
                </a:lnTo>
                <a:lnTo>
                  <a:pt x="0" y="28575"/>
                </a:lnTo>
                <a:lnTo>
                  <a:pt x="541959" y="28575"/>
                </a:lnTo>
                <a:lnTo>
                  <a:pt x="1534426" y="28575"/>
                </a:lnTo>
                <a:lnTo>
                  <a:pt x="15344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0132" y="934508"/>
            <a:ext cx="17877868" cy="85365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0230" marR="742315" indent="88265">
              <a:lnSpc>
                <a:spcPct val="117600"/>
              </a:lnSpc>
              <a:spcBef>
                <a:spcPts val="95"/>
              </a:spcBef>
            </a:pPr>
            <a:r>
              <a:rPr sz="2550" spc="-30" dirty="0">
                <a:latin typeface="Trebuchet MS"/>
                <a:cs typeface="Trebuchet MS"/>
              </a:rPr>
              <a:t>Americans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5" dirty="0">
                <a:latin typeface="Trebuchet MS"/>
                <a:cs typeface="Trebuchet MS"/>
              </a:rPr>
              <a:t>spend</a:t>
            </a:r>
            <a:r>
              <a:rPr sz="2550" spc="-70" dirty="0">
                <a:latin typeface="Trebuchet MS"/>
                <a:cs typeface="Trebuchet MS"/>
              </a:rPr>
              <a:t> more </a:t>
            </a:r>
            <a:r>
              <a:rPr sz="2550" spc="-20" dirty="0">
                <a:latin typeface="Trebuchet MS"/>
                <a:cs typeface="Trebuchet MS"/>
              </a:rPr>
              <a:t>on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20" dirty="0">
                <a:latin typeface="Trebuchet MS"/>
                <a:cs typeface="Trebuchet MS"/>
              </a:rPr>
              <a:t>housing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50" dirty="0">
                <a:latin typeface="Trebuchet MS"/>
                <a:cs typeface="Trebuchet MS"/>
              </a:rPr>
              <a:t>than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40" dirty="0">
                <a:latin typeface="Trebuchet MS"/>
                <a:cs typeface="Trebuchet MS"/>
              </a:rPr>
              <a:t>any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80" dirty="0">
                <a:latin typeface="Trebuchet MS"/>
                <a:cs typeface="Trebuchet MS"/>
              </a:rPr>
              <a:t>other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60" dirty="0">
                <a:latin typeface="Trebuchet MS"/>
                <a:cs typeface="Trebuchet MS"/>
              </a:rPr>
              <a:t>expense,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105" dirty="0">
                <a:latin typeface="Trebuchet MS"/>
                <a:cs typeface="Trebuchet MS"/>
              </a:rPr>
              <a:t>with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20" dirty="0">
                <a:latin typeface="Trebuchet MS"/>
                <a:cs typeface="Trebuchet MS"/>
              </a:rPr>
              <a:t>an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20" dirty="0">
                <a:latin typeface="Trebuchet MS"/>
                <a:cs typeface="Trebuchet MS"/>
              </a:rPr>
              <a:t>average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10" dirty="0">
                <a:latin typeface="Trebuchet MS"/>
                <a:cs typeface="Trebuchet MS"/>
              </a:rPr>
              <a:t>of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145" dirty="0">
                <a:latin typeface="Trebuchet MS"/>
                <a:cs typeface="Trebuchet MS"/>
              </a:rPr>
              <a:t>35%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10" dirty="0">
                <a:latin typeface="Trebuchet MS"/>
                <a:cs typeface="Trebuchet MS"/>
              </a:rPr>
              <a:t>of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40" dirty="0">
                <a:latin typeface="Trebuchet MS"/>
                <a:cs typeface="Trebuchet MS"/>
              </a:rPr>
              <a:t>income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5" dirty="0">
                <a:latin typeface="Trebuchet MS"/>
                <a:cs typeface="Trebuchet MS"/>
              </a:rPr>
              <a:t>dedicated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60" dirty="0">
                <a:latin typeface="Trebuchet MS"/>
                <a:cs typeface="Trebuchet MS"/>
              </a:rPr>
              <a:t>to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20" dirty="0">
                <a:latin typeface="Trebuchet MS"/>
                <a:cs typeface="Trebuchet MS"/>
              </a:rPr>
              <a:t>housing </a:t>
            </a:r>
            <a:r>
              <a:rPr sz="2550" spc="-755" dirty="0">
                <a:latin typeface="Trebuchet MS"/>
                <a:cs typeface="Trebuchet MS"/>
              </a:rPr>
              <a:t> </a:t>
            </a:r>
            <a:r>
              <a:rPr sz="2550" spc="-50" dirty="0">
                <a:latin typeface="Trebuchet MS"/>
                <a:cs typeface="Trebuchet MS"/>
              </a:rPr>
              <a:t>costs.</a:t>
            </a:r>
            <a:endParaRPr sz="25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3100" dirty="0">
              <a:latin typeface="Trebuchet MS"/>
              <a:cs typeface="Trebuchet MS"/>
            </a:endParaRPr>
          </a:p>
          <a:p>
            <a:pPr marL="570230" marR="154305">
              <a:lnSpc>
                <a:spcPct val="117600"/>
              </a:lnSpc>
            </a:pPr>
            <a:r>
              <a:rPr sz="2550" spc="-50" dirty="0">
                <a:latin typeface="Trebuchet MS"/>
                <a:cs typeface="Trebuchet MS"/>
              </a:rPr>
              <a:t>Homeownership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40" dirty="0">
                <a:latin typeface="Trebuchet MS"/>
                <a:cs typeface="Trebuchet MS"/>
              </a:rPr>
              <a:t>allows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30" dirty="0">
                <a:latin typeface="Trebuchet MS"/>
                <a:cs typeface="Trebuchet MS"/>
              </a:rPr>
              <a:t>households</a:t>
            </a:r>
            <a:r>
              <a:rPr sz="2550" spc="-65" dirty="0">
                <a:latin typeface="Trebuchet MS"/>
                <a:cs typeface="Trebuchet MS"/>
              </a:rPr>
              <a:t> </a:t>
            </a:r>
            <a:r>
              <a:rPr sz="2550" spc="-60" dirty="0">
                <a:latin typeface="Trebuchet MS"/>
                <a:cs typeface="Trebuchet MS"/>
              </a:rPr>
              <a:t>to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90" dirty="0">
                <a:latin typeface="Trebuchet MS"/>
                <a:cs typeface="Trebuchet MS"/>
              </a:rPr>
              <a:t>invest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130" dirty="0">
                <a:latin typeface="Trebuchet MS"/>
                <a:cs typeface="Trebuchet MS"/>
              </a:rPr>
              <a:t>a</a:t>
            </a:r>
            <a:r>
              <a:rPr sz="2550" spc="-65" dirty="0">
                <a:latin typeface="Trebuchet MS"/>
                <a:cs typeface="Trebuchet MS"/>
              </a:rPr>
              <a:t> portion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10" dirty="0">
                <a:latin typeface="Trebuchet MS"/>
                <a:cs typeface="Trebuchet MS"/>
              </a:rPr>
              <a:t>of</a:t>
            </a:r>
            <a:r>
              <a:rPr sz="2550" spc="-65" dirty="0">
                <a:latin typeface="Trebuchet MS"/>
                <a:cs typeface="Trebuchet MS"/>
              </a:rPr>
              <a:t> </a:t>
            </a:r>
            <a:r>
              <a:rPr sz="2550" spc="-75" dirty="0">
                <a:latin typeface="Trebuchet MS"/>
                <a:cs typeface="Trebuchet MS"/>
              </a:rPr>
              <a:t>that</a:t>
            </a:r>
            <a:r>
              <a:rPr sz="2550" spc="-70" dirty="0">
                <a:latin typeface="Trebuchet MS"/>
                <a:cs typeface="Trebuchet MS"/>
              </a:rPr>
              <a:t> money </a:t>
            </a:r>
            <a:r>
              <a:rPr sz="2550" spc="-85" dirty="0">
                <a:latin typeface="Trebuchet MS"/>
                <a:cs typeface="Trebuchet MS"/>
              </a:rPr>
              <a:t>into</a:t>
            </a:r>
            <a:r>
              <a:rPr sz="2550" spc="-65" dirty="0">
                <a:latin typeface="Trebuchet MS"/>
                <a:cs typeface="Trebuchet MS"/>
              </a:rPr>
              <a:t> </a:t>
            </a:r>
            <a:r>
              <a:rPr sz="2550" spc="130" dirty="0">
                <a:latin typeface="Trebuchet MS"/>
                <a:cs typeface="Trebuchet MS"/>
              </a:rPr>
              <a:t>a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25" dirty="0">
                <a:latin typeface="Trebuchet MS"/>
                <a:cs typeface="Trebuchet MS"/>
              </a:rPr>
              <a:t>tangible</a:t>
            </a:r>
            <a:r>
              <a:rPr sz="2550" spc="-65" dirty="0">
                <a:latin typeface="Trebuchet MS"/>
                <a:cs typeface="Trebuchet MS"/>
              </a:rPr>
              <a:t> </a:t>
            </a:r>
            <a:r>
              <a:rPr sz="2550" spc="-5" dirty="0">
                <a:latin typeface="Trebuchet MS"/>
                <a:cs typeface="Trebuchet MS"/>
              </a:rPr>
              <a:t>asset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75" dirty="0">
                <a:latin typeface="Trebuchet MS"/>
                <a:cs typeface="Trebuchet MS"/>
              </a:rPr>
              <a:t>that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5" dirty="0">
                <a:latin typeface="Trebuchet MS"/>
                <a:cs typeface="Trebuchet MS"/>
              </a:rPr>
              <a:t>appreciates</a:t>
            </a:r>
            <a:r>
              <a:rPr sz="2550" spc="-65" dirty="0">
                <a:latin typeface="Trebuchet MS"/>
                <a:cs typeface="Trebuchet MS"/>
              </a:rPr>
              <a:t> </a:t>
            </a:r>
            <a:r>
              <a:rPr sz="2550" spc="-75" dirty="0">
                <a:latin typeface="Trebuchet MS"/>
                <a:cs typeface="Trebuchet MS"/>
              </a:rPr>
              <a:t>over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140" dirty="0">
                <a:latin typeface="Trebuchet MS"/>
                <a:cs typeface="Trebuchet MS"/>
              </a:rPr>
              <a:t>time.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65" dirty="0">
                <a:latin typeface="Trebuchet MS"/>
                <a:cs typeface="Trebuchet MS"/>
              </a:rPr>
              <a:t>For </a:t>
            </a:r>
            <a:r>
              <a:rPr sz="2550" spc="-750" dirty="0">
                <a:latin typeface="Trebuchet MS"/>
                <a:cs typeface="Trebuchet MS"/>
              </a:rPr>
              <a:t> </a:t>
            </a:r>
            <a:r>
              <a:rPr sz="2550" spc="-100" dirty="0">
                <a:latin typeface="Trebuchet MS"/>
                <a:cs typeface="Trebuchet MS"/>
              </a:rPr>
              <a:t>this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65" dirty="0">
                <a:latin typeface="Trebuchet MS"/>
                <a:cs typeface="Trebuchet MS"/>
              </a:rPr>
              <a:t>reason,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90" dirty="0">
                <a:latin typeface="Trebuchet MS"/>
                <a:cs typeface="Trebuchet MS"/>
              </a:rPr>
              <a:t>91%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10" dirty="0">
                <a:latin typeface="Trebuchet MS"/>
                <a:cs typeface="Trebuchet MS"/>
              </a:rPr>
              <a:t>of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30" dirty="0">
                <a:latin typeface="Trebuchet MS"/>
                <a:cs typeface="Trebuchet MS"/>
              </a:rPr>
              <a:t>Americans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indicate</a:t>
            </a:r>
            <a:r>
              <a:rPr sz="2550" spc="-75" dirty="0">
                <a:latin typeface="Trebuchet MS"/>
                <a:cs typeface="Trebuchet MS"/>
              </a:rPr>
              <a:t> that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100" dirty="0">
                <a:latin typeface="Trebuchet MS"/>
                <a:cs typeface="Trebuchet MS"/>
              </a:rPr>
              <a:t>they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45" dirty="0">
                <a:latin typeface="Trebuchet MS"/>
                <a:cs typeface="Trebuchet MS"/>
              </a:rPr>
              <a:t>would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130" dirty="0">
                <a:latin typeface="Trebuchet MS"/>
                <a:cs typeface="Trebuchet MS"/>
              </a:rPr>
              <a:t>like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60" dirty="0">
                <a:latin typeface="Trebuchet MS"/>
                <a:cs typeface="Trebuchet MS"/>
              </a:rPr>
              <a:t>to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25" dirty="0">
                <a:latin typeface="Trebuchet MS"/>
                <a:cs typeface="Trebuchet MS"/>
              </a:rPr>
              <a:t>own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130" dirty="0">
                <a:latin typeface="Trebuchet MS"/>
                <a:cs typeface="Trebuchet MS"/>
              </a:rPr>
              <a:t>a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45" dirty="0">
                <a:latin typeface="Trebuchet MS"/>
                <a:cs typeface="Trebuchet MS"/>
              </a:rPr>
              <a:t>home</a:t>
            </a:r>
            <a:r>
              <a:rPr sz="2550" spc="-70" dirty="0">
                <a:latin typeface="Trebuchet MS"/>
                <a:cs typeface="Trebuchet MS"/>
              </a:rPr>
              <a:t> </a:t>
            </a:r>
            <a:r>
              <a:rPr sz="2550" spc="-110" dirty="0">
                <a:latin typeface="Trebuchet MS"/>
                <a:cs typeface="Trebuchet MS"/>
              </a:rPr>
              <a:t>in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114" dirty="0">
                <a:latin typeface="Trebuchet MS"/>
                <a:cs typeface="Trebuchet MS"/>
              </a:rPr>
              <a:t>their</a:t>
            </a:r>
            <a:r>
              <a:rPr sz="2550" spc="-75" dirty="0">
                <a:latin typeface="Trebuchet MS"/>
                <a:cs typeface="Trebuchet MS"/>
              </a:rPr>
              <a:t> </a:t>
            </a:r>
            <a:r>
              <a:rPr sz="2550" spc="-120" dirty="0">
                <a:latin typeface="Trebuchet MS"/>
                <a:cs typeface="Trebuchet MS"/>
              </a:rPr>
              <a:t>lifetime.</a:t>
            </a:r>
            <a:endParaRPr sz="25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Trebuchet MS"/>
              <a:cs typeface="Trebuchet MS"/>
            </a:endParaRPr>
          </a:p>
          <a:p>
            <a:pPr marL="570230" marR="5080">
              <a:lnSpc>
                <a:spcPct val="122500"/>
              </a:lnSpc>
              <a:spcBef>
                <a:spcPts val="5"/>
              </a:spcBef>
              <a:tabLst>
                <a:tab pos="2118360" algn="l"/>
                <a:tab pos="2790190" algn="l"/>
                <a:tab pos="3747770" algn="l"/>
                <a:tab pos="4249420" algn="l"/>
                <a:tab pos="6752590" algn="l"/>
                <a:tab pos="7204709" algn="l"/>
                <a:tab pos="7875905" algn="l"/>
                <a:tab pos="9038590" algn="l"/>
                <a:tab pos="10183495" algn="l"/>
                <a:tab pos="10926445" algn="l"/>
                <a:tab pos="11501755" algn="l"/>
                <a:tab pos="13004800" algn="l"/>
                <a:tab pos="14717394" algn="l"/>
                <a:tab pos="15215235" algn="l"/>
                <a:tab pos="16534130" algn="l"/>
              </a:tabLst>
            </a:pPr>
            <a:r>
              <a:rPr lang="en-US" sz="2550" spc="-65" dirty="0" smtClean="0">
                <a:latin typeface="Trebuchet MS"/>
                <a:cs typeface="Trebuchet MS"/>
              </a:rPr>
              <a:t>However,	the	costs	of	homeownership	in	the	United	States	can	be	startling.	According	to	Federal	Reserve  Economic Data, the median price of houses sold in 2022 is $428,700.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00" dirty="0">
              <a:latin typeface="Trebuchet MS"/>
              <a:cs typeface="Trebuchet MS"/>
            </a:endParaRPr>
          </a:p>
          <a:p>
            <a:pPr marL="570230">
              <a:lnSpc>
                <a:spcPct val="100000"/>
              </a:lnSpc>
            </a:pPr>
            <a:r>
              <a:rPr sz="2550" spc="-5" dirty="0">
                <a:latin typeface="Trebuchet MS"/>
                <a:cs typeface="Trebuchet MS"/>
              </a:rPr>
              <a:t>Home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5" dirty="0">
                <a:latin typeface="Trebuchet MS"/>
                <a:cs typeface="Trebuchet MS"/>
              </a:rPr>
              <a:t>values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40" dirty="0">
                <a:latin typeface="Trebuchet MS"/>
                <a:cs typeface="Trebuchet MS"/>
              </a:rPr>
              <a:t>increased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280" dirty="0">
                <a:latin typeface="Trebuchet MS"/>
                <a:cs typeface="Trebuchet MS"/>
              </a:rPr>
              <a:t>20%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-80" dirty="0">
                <a:latin typeface="Trebuchet MS"/>
                <a:cs typeface="Trebuchet MS"/>
              </a:rPr>
              <a:t>in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the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twelve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-20" dirty="0">
                <a:latin typeface="Trebuchet MS"/>
                <a:cs typeface="Trebuchet MS"/>
              </a:rPr>
              <a:t>months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25" dirty="0">
                <a:latin typeface="Trebuchet MS"/>
                <a:cs typeface="Trebuchet MS"/>
              </a:rPr>
              <a:t>between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-25" dirty="0">
                <a:latin typeface="Trebuchet MS"/>
                <a:cs typeface="Trebuchet MS"/>
              </a:rPr>
              <a:t>April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45" dirty="0">
                <a:latin typeface="Trebuchet MS"/>
                <a:cs typeface="Trebuchet MS"/>
              </a:rPr>
              <a:t>2021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75" dirty="0">
                <a:latin typeface="Trebuchet MS"/>
                <a:cs typeface="Trebuchet MS"/>
              </a:rPr>
              <a:t>and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100" dirty="0">
                <a:latin typeface="Trebuchet MS"/>
                <a:cs typeface="Trebuchet MS"/>
              </a:rPr>
              <a:t>May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170" dirty="0">
                <a:latin typeface="Trebuchet MS"/>
                <a:cs typeface="Trebuchet MS"/>
              </a:rPr>
              <a:t>2022.</a:t>
            </a:r>
            <a:endParaRPr sz="255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>
              <a:latin typeface="Trebuchet MS"/>
              <a:cs typeface="Trebuchet MS"/>
            </a:endParaRPr>
          </a:p>
          <a:p>
            <a:pPr marL="570230" marR="6350">
              <a:lnSpc>
                <a:spcPct val="122500"/>
              </a:lnSpc>
            </a:pPr>
            <a:r>
              <a:rPr sz="2550" spc="75" dirty="0">
                <a:latin typeface="Trebuchet MS"/>
                <a:cs typeface="Trebuchet MS"/>
              </a:rPr>
              <a:t>Since</a:t>
            </a:r>
            <a:r>
              <a:rPr sz="2550" spc="135" dirty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the</a:t>
            </a:r>
            <a:r>
              <a:rPr sz="2550" spc="135" dirty="0">
                <a:latin typeface="Trebuchet MS"/>
                <a:cs typeface="Trebuchet MS"/>
              </a:rPr>
              <a:t> </a:t>
            </a:r>
            <a:r>
              <a:rPr lang="en-IN" sz="2550" spc="20" dirty="0" smtClean="0">
                <a:latin typeface="Trebuchet MS"/>
                <a:cs typeface="Trebuchet MS"/>
              </a:rPr>
              <a:t>median household income </a:t>
            </a:r>
            <a:r>
              <a:rPr sz="2550" spc="-80" dirty="0" smtClean="0">
                <a:latin typeface="Trebuchet MS"/>
                <a:cs typeface="Trebuchet MS"/>
              </a:rPr>
              <a:t>in</a:t>
            </a:r>
            <a:r>
              <a:rPr sz="2550" spc="170" dirty="0" smtClean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the</a:t>
            </a:r>
            <a:r>
              <a:rPr sz="2550" spc="170" dirty="0">
                <a:latin typeface="Trebuchet MS"/>
                <a:cs typeface="Trebuchet MS"/>
              </a:rPr>
              <a:t> </a:t>
            </a:r>
            <a:r>
              <a:rPr sz="2550" spc="-10" dirty="0">
                <a:latin typeface="Trebuchet MS"/>
                <a:cs typeface="Trebuchet MS"/>
              </a:rPr>
              <a:t>United</a:t>
            </a:r>
            <a:r>
              <a:rPr sz="2550" spc="170" dirty="0">
                <a:latin typeface="Trebuchet MS"/>
                <a:cs typeface="Trebuchet MS"/>
              </a:rPr>
              <a:t> </a:t>
            </a:r>
            <a:r>
              <a:rPr sz="2550" spc="65" dirty="0">
                <a:latin typeface="Trebuchet MS"/>
                <a:cs typeface="Trebuchet MS"/>
              </a:rPr>
              <a:t>States</a:t>
            </a:r>
            <a:r>
              <a:rPr sz="2550" spc="175" dirty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is</a:t>
            </a:r>
            <a:r>
              <a:rPr sz="2550" spc="170" dirty="0">
                <a:latin typeface="Trebuchet MS"/>
                <a:cs typeface="Trebuchet MS"/>
              </a:rPr>
              <a:t> </a:t>
            </a:r>
            <a:r>
              <a:rPr sz="2550" spc="-20" dirty="0">
                <a:latin typeface="Trebuchet MS"/>
                <a:cs typeface="Trebuchet MS"/>
              </a:rPr>
              <a:t>$67,521</a:t>
            </a:r>
            <a:r>
              <a:rPr sz="2550" spc="170" dirty="0">
                <a:latin typeface="Trebuchet MS"/>
                <a:cs typeface="Trebuchet MS"/>
              </a:rPr>
              <a:t> </a:t>
            </a:r>
            <a:r>
              <a:rPr sz="2550" spc="130" dirty="0">
                <a:latin typeface="Trebuchet MS"/>
                <a:cs typeface="Trebuchet MS"/>
              </a:rPr>
              <a:t>a</a:t>
            </a:r>
            <a:r>
              <a:rPr sz="2550" spc="170" dirty="0">
                <a:latin typeface="Trebuchet MS"/>
                <a:cs typeface="Trebuchet MS"/>
              </a:rPr>
              <a:t> </a:t>
            </a:r>
            <a:r>
              <a:rPr sz="2550" spc="-45" dirty="0">
                <a:latin typeface="Trebuchet MS"/>
                <a:cs typeface="Trebuchet MS"/>
              </a:rPr>
              <a:t>year.</a:t>
            </a:r>
            <a:r>
              <a:rPr sz="2550" spc="175" dirty="0">
                <a:latin typeface="Trebuchet MS"/>
                <a:cs typeface="Trebuchet MS"/>
              </a:rPr>
              <a:t> </a:t>
            </a:r>
            <a:r>
              <a:rPr sz="2550" spc="-95" dirty="0">
                <a:latin typeface="Trebuchet MS"/>
                <a:cs typeface="Trebuchet MS"/>
              </a:rPr>
              <a:t>This</a:t>
            </a:r>
            <a:r>
              <a:rPr sz="2550" spc="170" dirty="0">
                <a:latin typeface="Trebuchet MS"/>
                <a:cs typeface="Trebuchet MS"/>
              </a:rPr>
              <a:t> </a:t>
            </a:r>
            <a:r>
              <a:rPr sz="2550" spc="30" dirty="0">
                <a:latin typeface="Trebuchet MS"/>
                <a:cs typeface="Trebuchet MS"/>
              </a:rPr>
              <a:t>means</a:t>
            </a:r>
            <a:r>
              <a:rPr sz="2550" spc="170" dirty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the</a:t>
            </a:r>
            <a:r>
              <a:rPr sz="2550" spc="170" dirty="0">
                <a:latin typeface="Trebuchet MS"/>
                <a:cs typeface="Trebuchet MS"/>
              </a:rPr>
              <a:t> </a:t>
            </a:r>
            <a:r>
              <a:rPr sz="2550" spc="20" dirty="0">
                <a:latin typeface="Trebuchet MS"/>
                <a:cs typeface="Trebuchet MS"/>
              </a:rPr>
              <a:t>median</a:t>
            </a:r>
            <a:r>
              <a:rPr sz="2550" spc="175" dirty="0">
                <a:latin typeface="Trebuchet MS"/>
                <a:cs typeface="Trebuchet MS"/>
              </a:rPr>
              <a:t> </a:t>
            </a:r>
            <a:r>
              <a:rPr sz="2550" spc="-45" dirty="0">
                <a:latin typeface="Trebuchet MS"/>
                <a:cs typeface="Trebuchet MS"/>
              </a:rPr>
              <a:t>family</a:t>
            </a:r>
            <a:r>
              <a:rPr sz="2550" spc="170" dirty="0">
                <a:latin typeface="Trebuchet MS"/>
                <a:cs typeface="Trebuchet MS"/>
              </a:rPr>
              <a:t> </a:t>
            </a:r>
            <a:r>
              <a:rPr sz="2550" spc="85" dirty="0">
                <a:latin typeface="Trebuchet MS"/>
                <a:cs typeface="Trebuchet MS"/>
              </a:rPr>
              <a:t>can</a:t>
            </a:r>
            <a:r>
              <a:rPr sz="2550" spc="170" dirty="0">
                <a:latin typeface="Trebuchet MS"/>
                <a:cs typeface="Trebuchet MS"/>
              </a:rPr>
              <a:t> </a:t>
            </a:r>
            <a:r>
              <a:rPr sz="2550" spc="-50" dirty="0">
                <a:latin typeface="Trebuchet MS"/>
                <a:cs typeface="Trebuchet MS"/>
              </a:rPr>
              <a:t>only </a:t>
            </a:r>
            <a:r>
              <a:rPr sz="2550" spc="-755" dirty="0">
                <a:latin typeface="Trebuchet MS"/>
                <a:cs typeface="Trebuchet MS"/>
              </a:rPr>
              <a:t> </a:t>
            </a:r>
            <a:r>
              <a:rPr sz="2550" spc="35" dirty="0">
                <a:latin typeface="Trebuchet MS"/>
                <a:cs typeface="Trebuchet MS"/>
              </a:rPr>
              <a:t>afford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130" dirty="0">
                <a:latin typeface="Trebuchet MS"/>
                <a:cs typeface="Trebuchet MS"/>
              </a:rPr>
              <a:t>a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65" dirty="0">
                <a:latin typeface="Trebuchet MS"/>
                <a:cs typeface="Trebuchet MS"/>
              </a:rPr>
              <a:t>mortgage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25" dirty="0">
                <a:latin typeface="Trebuchet MS"/>
                <a:cs typeface="Trebuchet MS"/>
              </a:rPr>
              <a:t>of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30" dirty="0">
                <a:latin typeface="Trebuchet MS"/>
                <a:cs typeface="Trebuchet MS"/>
              </a:rPr>
              <a:t>around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130" dirty="0">
                <a:latin typeface="Trebuchet MS"/>
                <a:cs typeface="Trebuchet MS"/>
              </a:rPr>
              <a:t>$250,000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75" dirty="0">
                <a:latin typeface="Trebuchet MS"/>
                <a:cs typeface="Trebuchet MS"/>
              </a:rPr>
              <a:t>and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-20" dirty="0">
                <a:latin typeface="Trebuchet MS"/>
                <a:cs typeface="Trebuchet MS"/>
              </a:rPr>
              <a:t>may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-15" dirty="0">
                <a:latin typeface="Trebuchet MS"/>
                <a:cs typeface="Trebuchet MS"/>
              </a:rPr>
              <a:t>find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-15" dirty="0">
                <a:latin typeface="Trebuchet MS"/>
                <a:cs typeface="Trebuchet MS"/>
              </a:rPr>
              <a:t>themselves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60" dirty="0">
                <a:latin typeface="Trebuchet MS"/>
                <a:cs typeface="Trebuchet MS"/>
              </a:rPr>
              <a:t>being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30" dirty="0">
                <a:latin typeface="Trebuchet MS"/>
                <a:cs typeface="Trebuchet MS"/>
              </a:rPr>
              <a:t>priced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-25" dirty="0">
                <a:latin typeface="Trebuchet MS"/>
                <a:cs typeface="Trebuchet MS"/>
              </a:rPr>
              <a:t>out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25" dirty="0">
                <a:latin typeface="Trebuchet MS"/>
                <a:cs typeface="Trebuchet MS"/>
              </a:rPr>
              <a:t>of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40" dirty="0">
                <a:latin typeface="Trebuchet MS"/>
                <a:cs typeface="Trebuchet MS"/>
              </a:rPr>
              <a:t>owning</a:t>
            </a:r>
            <a:r>
              <a:rPr sz="2550" spc="60" dirty="0">
                <a:latin typeface="Trebuchet MS"/>
                <a:cs typeface="Trebuchet MS"/>
              </a:rPr>
              <a:t> </a:t>
            </a:r>
            <a:r>
              <a:rPr sz="2550" spc="130" dirty="0">
                <a:latin typeface="Trebuchet MS"/>
                <a:cs typeface="Trebuchet MS"/>
              </a:rPr>
              <a:t>a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home</a:t>
            </a:r>
            <a:r>
              <a:rPr sz="2550" spc="-35" dirty="0" smtClean="0">
                <a:latin typeface="Trebuchet MS"/>
                <a:cs typeface="Trebuchet MS"/>
              </a:rPr>
              <a:t>.</a:t>
            </a:r>
            <a:endParaRPr lang="en-IN" sz="2550" spc="-35" dirty="0" smtClean="0">
              <a:latin typeface="Trebuchet MS"/>
              <a:cs typeface="Trebuchet MS"/>
            </a:endParaRPr>
          </a:p>
          <a:p>
            <a:pPr marL="570230" marR="6350">
              <a:lnSpc>
                <a:spcPct val="122500"/>
              </a:lnSpc>
            </a:pPr>
            <a:endParaRPr sz="255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495934" algn="l"/>
              </a:tabLst>
            </a:pPr>
            <a:r>
              <a:rPr sz="2550" b="1" u="sng" spc="185" dirty="0" smtClean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Costs</a:t>
            </a:r>
            <a:r>
              <a:rPr sz="2550" b="1" u="sng" spc="-5" dirty="0" smtClean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550" b="1" u="sng" spc="-75" dirty="0" smtClean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&amp;</a:t>
            </a:r>
            <a:r>
              <a:rPr sz="2550" b="1" u="sng" dirty="0" smtClean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 </a:t>
            </a:r>
            <a:r>
              <a:rPr sz="2550" b="1" u="sng" spc="60" dirty="0" smtClean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Homeownershi</a:t>
            </a:r>
            <a:r>
              <a:rPr sz="2550" b="1" u="sng" spc="60" dirty="0" smtClean="0">
                <a:latin typeface="Trebuchet MS"/>
                <a:cs typeface="Trebuchet MS"/>
              </a:rPr>
              <a:t>p</a:t>
            </a:r>
            <a:r>
              <a:rPr sz="2550" b="1" u="sng" dirty="0" smtClean="0">
                <a:latin typeface="Trebuchet MS"/>
                <a:cs typeface="Trebuchet MS"/>
              </a:rPr>
              <a:t> </a:t>
            </a:r>
            <a:r>
              <a:rPr sz="2550" b="1" u="sng" spc="35" dirty="0" smtClean="0">
                <a:latin typeface="Trebuchet MS"/>
                <a:cs typeface="Trebuchet MS"/>
              </a:rPr>
              <a:t>by</a:t>
            </a:r>
            <a:r>
              <a:rPr sz="2550" b="1" u="sng" dirty="0" smtClean="0">
                <a:latin typeface="Trebuchet MS"/>
                <a:cs typeface="Trebuchet MS"/>
              </a:rPr>
              <a:t> </a:t>
            </a:r>
            <a:r>
              <a:rPr sz="2550" b="1" u="sng" spc="114" dirty="0" smtClean="0">
                <a:latin typeface="Trebuchet MS"/>
                <a:cs typeface="Trebuchet MS"/>
              </a:rPr>
              <a:t>State</a:t>
            </a:r>
            <a:endParaRPr sz="2550" u="sng" dirty="0" smtClean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 dirty="0" smtClean="0">
              <a:latin typeface="Trebuchet MS"/>
              <a:cs typeface="Trebuchet MS"/>
            </a:endParaRPr>
          </a:p>
          <a:p>
            <a:pPr marL="570230" marR="8255">
              <a:lnSpc>
                <a:spcPct val="122500"/>
              </a:lnSpc>
            </a:pPr>
            <a:r>
              <a:rPr sz="2550" spc="125" dirty="0" smtClean="0">
                <a:latin typeface="Trebuchet MS"/>
                <a:cs typeface="Trebuchet MS"/>
              </a:rPr>
              <a:t>One</a:t>
            </a:r>
            <a:r>
              <a:rPr sz="2550" spc="90" dirty="0" smtClean="0">
                <a:latin typeface="Trebuchet MS"/>
                <a:cs typeface="Trebuchet MS"/>
              </a:rPr>
              <a:t> </a:t>
            </a:r>
            <a:r>
              <a:rPr sz="2550" spc="20" dirty="0">
                <a:latin typeface="Trebuchet MS"/>
                <a:cs typeface="Trebuchet MS"/>
              </a:rPr>
              <a:t>way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50" dirty="0">
                <a:latin typeface="Trebuchet MS"/>
                <a:cs typeface="Trebuchet MS"/>
              </a:rPr>
              <a:t>people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25" dirty="0">
                <a:latin typeface="Trebuchet MS"/>
                <a:cs typeface="Trebuchet MS"/>
              </a:rPr>
              <a:t>are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30" dirty="0">
                <a:latin typeface="Trebuchet MS"/>
                <a:cs typeface="Trebuchet MS"/>
              </a:rPr>
              <a:t>bringing</a:t>
            </a:r>
            <a:r>
              <a:rPr sz="2550" spc="95" dirty="0">
                <a:latin typeface="Trebuchet MS"/>
                <a:cs typeface="Trebuchet MS"/>
              </a:rPr>
              <a:t> </a:t>
            </a:r>
            <a:r>
              <a:rPr sz="2550" spc="40" dirty="0">
                <a:latin typeface="Trebuchet MS"/>
                <a:cs typeface="Trebuchet MS"/>
              </a:rPr>
              <a:t>down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the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40" dirty="0">
                <a:latin typeface="Trebuchet MS"/>
                <a:cs typeface="Trebuchet MS"/>
              </a:rPr>
              <a:t>cost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25" dirty="0">
                <a:latin typeface="Trebuchet MS"/>
                <a:cs typeface="Trebuchet MS"/>
              </a:rPr>
              <a:t>of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45" dirty="0">
                <a:latin typeface="Trebuchet MS"/>
                <a:cs typeface="Trebuchet MS"/>
              </a:rPr>
              <a:t>purchasing</a:t>
            </a:r>
            <a:r>
              <a:rPr sz="2550" spc="95" dirty="0">
                <a:latin typeface="Trebuchet MS"/>
                <a:cs typeface="Trebuchet MS"/>
              </a:rPr>
              <a:t> </a:t>
            </a:r>
            <a:r>
              <a:rPr sz="2550" spc="130" dirty="0">
                <a:latin typeface="Trebuchet MS"/>
                <a:cs typeface="Trebuchet MS"/>
              </a:rPr>
              <a:t>a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5" dirty="0">
                <a:latin typeface="Trebuchet MS"/>
                <a:cs typeface="Trebuchet MS"/>
              </a:rPr>
              <a:t>home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is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-25" dirty="0">
                <a:latin typeface="Trebuchet MS"/>
                <a:cs typeface="Trebuchet MS"/>
              </a:rPr>
              <a:t>by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5" dirty="0">
                <a:latin typeface="Trebuchet MS"/>
                <a:cs typeface="Trebuchet MS"/>
              </a:rPr>
              <a:t>relocating.</a:t>
            </a:r>
            <a:r>
              <a:rPr sz="2550" spc="95" dirty="0">
                <a:latin typeface="Trebuchet MS"/>
                <a:cs typeface="Trebuchet MS"/>
              </a:rPr>
              <a:t> </a:t>
            </a:r>
            <a:r>
              <a:rPr sz="2550" spc="15" dirty="0">
                <a:latin typeface="Trebuchet MS"/>
                <a:cs typeface="Trebuchet MS"/>
              </a:rPr>
              <a:t>Location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is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-35" dirty="0">
                <a:latin typeface="Trebuchet MS"/>
                <a:cs typeface="Trebuchet MS"/>
              </a:rPr>
              <a:t>the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-20" dirty="0">
                <a:latin typeface="Trebuchet MS"/>
                <a:cs typeface="Trebuchet MS"/>
              </a:rPr>
              <a:t>most</a:t>
            </a:r>
            <a:r>
              <a:rPr sz="2550" spc="90" dirty="0">
                <a:latin typeface="Trebuchet MS"/>
                <a:cs typeface="Trebuchet MS"/>
              </a:rPr>
              <a:t> </a:t>
            </a:r>
            <a:r>
              <a:rPr sz="2550" spc="20" dirty="0">
                <a:latin typeface="Trebuchet MS"/>
                <a:cs typeface="Trebuchet MS"/>
              </a:rPr>
              <a:t>significant </a:t>
            </a:r>
            <a:r>
              <a:rPr sz="2550" spc="-750" dirty="0">
                <a:latin typeface="Trebuchet MS"/>
                <a:cs typeface="Trebuchet MS"/>
              </a:rPr>
              <a:t> </a:t>
            </a:r>
            <a:r>
              <a:rPr sz="2550" spc="-15" dirty="0">
                <a:latin typeface="Trebuchet MS"/>
                <a:cs typeface="Trebuchet MS"/>
              </a:rPr>
              <a:t>contributor</a:t>
            </a:r>
            <a:r>
              <a:rPr sz="2550" spc="50" dirty="0">
                <a:latin typeface="Trebuchet MS"/>
                <a:cs typeface="Trebuchet MS"/>
              </a:rPr>
              <a:t> </a:t>
            </a:r>
            <a:r>
              <a:rPr sz="2550" spc="-25" dirty="0">
                <a:latin typeface="Trebuchet MS"/>
                <a:cs typeface="Trebuchet MS"/>
              </a:rPr>
              <a:t>to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35" dirty="0">
                <a:latin typeface="Trebuchet MS"/>
                <a:cs typeface="Trebuchet MS"/>
              </a:rPr>
              <a:t>housing</a:t>
            </a:r>
            <a:r>
              <a:rPr sz="2550" spc="55" dirty="0">
                <a:latin typeface="Trebuchet MS"/>
                <a:cs typeface="Trebuchet MS"/>
              </a:rPr>
              <a:t> </a:t>
            </a:r>
            <a:r>
              <a:rPr sz="2550" spc="45" dirty="0">
                <a:latin typeface="Trebuchet MS"/>
                <a:cs typeface="Trebuchet MS"/>
              </a:rPr>
              <a:t>costs</a:t>
            </a:r>
            <a:endParaRPr sz="25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6085" y="764879"/>
            <a:ext cx="6712694" cy="46764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5811420"/>
            <a:ext cx="114299" cy="114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13395" y="5545164"/>
            <a:ext cx="15308580" cy="49212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44195">
              <a:lnSpc>
                <a:spcPct val="115900"/>
              </a:lnSpc>
              <a:spcBef>
                <a:spcPts val="95"/>
              </a:spcBef>
            </a:pPr>
            <a:r>
              <a:rPr sz="2750" spc="35" dirty="0">
                <a:latin typeface="Trebuchet MS"/>
                <a:cs typeface="Trebuchet MS"/>
              </a:rPr>
              <a:t>As</a:t>
            </a:r>
            <a:r>
              <a:rPr sz="2750" spc="-80" dirty="0">
                <a:latin typeface="Trebuchet MS"/>
                <a:cs typeface="Trebuchet MS"/>
              </a:rPr>
              <a:t> </a:t>
            </a:r>
            <a:r>
              <a:rPr sz="2750" spc="-20" dirty="0">
                <a:latin typeface="Trebuchet MS"/>
                <a:cs typeface="Trebuchet MS"/>
              </a:rPr>
              <a:t>we</a:t>
            </a:r>
            <a:r>
              <a:rPr sz="2750" spc="-75" dirty="0">
                <a:latin typeface="Trebuchet MS"/>
                <a:cs typeface="Trebuchet MS"/>
              </a:rPr>
              <a:t> </a:t>
            </a:r>
            <a:r>
              <a:rPr sz="2750" spc="35" dirty="0">
                <a:latin typeface="Trebuchet MS"/>
                <a:cs typeface="Trebuchet MS"/>
              </a:rPr>
              <a:t>can</a:t>
            </a:r>
            <a:r>
              <a:rPr sz="2750" spc="-80" dirty="0">
                <a:latin typeface="Trebuchet MS"/>
                <a:cs typeface="Trebuchet MS"/>
              </a:rPr>
              <a:t> </a:t>
            </a:r>
            <a:r>
              <a:rPr sz="2750" dirty="0">
                <a:latin typeface="Trebuchet MS"/>
                <a:cs typeface="Trebuchet MS"/>
              </a:rPr>
              <a:t>see</a:t>
            </a:r>
            <a:r>
              <a:rPr sz="2750" spc="-75" dirty="0">
                <a:latin typeface="Trebuchet MS"/>
                <a:cs typeface="Trebuchet MS"/>
              </a:rPr>
              <a:t> </a:t>
            </a:r>
            <a:r>
              <a:rPr sz="2750" spc="-110" dirty="0">
                <a:latin typeface="Trebuchet MS"/>
                <a:cs typeface="Trebuchet MS"/>
              </a:rPr>
              <a:t>from</a:t>
            </a:r>
            <a:r>
              <a:rPr sz="2750" spc="-75" dirty="0">
                <a:latin typeface="Trebuchet MS"/>
                <a:cs typeface="Trebuchet MS"/>
              </a:rPr>
              <a:t> </a:t>
            </a:r>
            <a:r>
              <a:rPr sz="2750" spc="-95" dirty="0">
                <a:latin typeface="Trebuchet MS"/>
                <a:cs typeface="Trebuchet MS"/>
              </a:rPr>
              <a:t>the</a:t>
            </a:r>
            <a:r>
              <a:rPr sz="2750" spc="-80" dirty="0">
                <a:latin typeface="Trebuchet MS"/>
                <a:cs typeface="Trebuchet MS"/>
              </a:rPr>
              <a:t> </a:t>
            </a:r>
            <a:r>
              <a:rPr sz="2750" spc="5" dirty="0">
                <a:latin typeface="Trebuchet MS"/>
                <a:cs typeface="Trebuchet MS"/>
              </a:rPr>
              <a:t>above</a:t>
            </a:r>
            <a:r>
              <a:rPr sz="2750" spc="-75" dirty="0">
                <a:latin typeface="Trebuchet MS"/>
                <a:cs typeface="Trebuchet MS"/>
              </a:rPr>
              <a:t> </a:t>
            </a:r>
            <a:r>
              <a:rPr sz="2750" spc="-55" dirty="0">
                <a:latin typeface="Trebuchet MS"/>
                <a:cs typeface="Trebuchet MS"/>
              </a:rPr>
              <a:t>graph,</a:t>
            </a:r>
            <a:r>
              <a:rPr sz="2750" spc="-80" dirty="0">
                <a:latin typeface="Trebuchet MS"/>
                <a:cs typeface="Trebuchet MS"/>
              </a:rPr>
              <a:t> </a:t>
            </a:r>
            <a:r>
              <a:rPr sz="2750" spc="-70" dirty="0">
                <a:latin typeface="Trebuchet MS"/>
                <a:cs typeface="Trebuchet MS"/>
              </a:rPr>
              <a:t>Home</a:t>
            </a:r>
            <a:r>
              <a:rPr sz="2750" spc="-75" dirty="0">
                <a:latin typeface="Trebuchet MS"/>
                <a:cs typeface="Trebuchet MS"/>
              </a:rPr>
              <a:t> </a:t>
            </a:r>
            <a:r>
              <a:rPr lang="en-US" sz="2750" spc="-45" dirty="0" smtClean="0">
                <a:latin typeface="Trebuchet MS"/>
                <a:cs typeface="Trebuchet MS"/>
              </a:rPr>
              <a:t>prices are highest in the Northeast and West</a:t>
            </a:r>
            <a:r>
              <a:rPr sz="2750" spc="-150" dirty="0" smtClean="0">
                <a:latin typeface="Trebuchet MS"/>
                <a:cs typeface="Trebuchet MS"/>
              </a:rPr>
              <a:t>,</a:t>
            </a:r>
            <a:r>
              <a:rPr sz="2750" spc="-75" dirty="0" smtClean="0">
                <a:latin typeface="Trebuchet MS"/>
                <a:cs typeface="Trebuchet MS"/>
              </a:rPr>
              <a:t> </a:t>
            </a:r>
            <a:r>
              <a:rPr sz="2750" spc="-125" dirty="0">
                <a:latin typeface="Trebuchet MS"/>
                <a:cs typeface="Trebuchet MS"/>
              </a:rPr>
              <a:t>with</a:t>
            </a:r>
            <a:r>
              <a:rPr sz="2750" spc="-75" dirty="0">
                <a:latin typeface="Trebuchet MS"/>
                <a:cs typeface="Trebuchet MS"/>
              </a:rPr>
              <a:t> </a:t>
            </a:r>
            <a:r>
              <a:rPr sz="2750" spc="-95" dirty="0">
                <a:latin typeface="Trebuchet MS"/>
                <a:cs typeface="Trebuchet MS"/>
              </a:rPr>
              <a:t>the </a:t>
            </a:r>
            <a:r>
              <a:rPr sz="2750" spc="-815" dirty="0">
                <a:latin typeface="Trebuchet MS"/>
                <a:cs typeface="Trebuchet MS"/>
              </a:rPr>
              <a:t> </a:t>
            </a:r>
            <a:r>
              <a:rPr sz="2750" spc="-50" dirty="0">
                <a:latin typeface="Trebuchet MS"/>
                <a:cs typeface="Trebuchet MS"/>
              </a:rPr>
              <a:t>highest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45" dirty="0">
                <a:latin typeface="Trebuchet MS"/>
                <a:cs typeface="Trebuchet MS"/>
              </a:rPr>
              <a:t>prices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35" dirty="0">
                <a:latin typeface="Trebuchet MS"/>
                <a:cs typeface="Trebuchet MS"/>
              </a:rPr>
              <a:t>concentrated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35" dirty="0">
                <a:latin typeface="Trebuchet MS"/>
                <a:cs typeface="Trebuchet MS"/>
              </a:rPr>
              <a:t>around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95" dirty="0">
                <a:latin typeface="Trebuchet MS"/>
                <a:cs typeface="Trebuchet MS"/>
              </a:rPr>
              <a:t>the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80" dirty="0">
                <a:latin typeface="Trebuchet MS"/>
                <a:cs typeface="Trebuchet MS"/>
              </a:rPr>
              <a:t>most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65" dirty="0">
                <a:latin typeface="Trebuchet MS"/>
                <a:cs typeface="Trebuchet MS"/>
              </a:rPr>
              <a:t>densely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25" dirty="0">
                <a:latin typeface="Trebuchet MS"/>
                <a:cs typeface="Trebuchet MS"/>
              </a:rPr>
              <a:t>populated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40" dirty="0">
                <a:latin typeface="Trebuchet MS"/>
                <a:cs typeface="Trebuchet MS"/>
              </a:rPr>
              <a:t>areas.</a:t>
            </a:r>
            <a:endParaRPr sz="2750" dirty="0">
              <a:latin typeface="Trebuchet MS"/>
              <a:cs typeface="Trebuchet MS"/>
            </a:endParaRPr>
          </a:p>
          <a:p>
            <a:pPr marL="12700" marR="1888489">
              <a:lnSpc>
                <a:spcPct val="115900"/>
              </a:lnSpc>
            </a:pPr>
            <a:r>
              <a:rPr sz="2750" spc="-110" dirty="0">
                <a:latin typeface="Trebuchet MS"/>
                <a:cs typeface="Trebuchet MS"/>
              </a:rPr>
              <a:t>Unsurprisingly, </a:t>
            </a:r>
            <a:r>
              <a:rPr sz="2750" spc="5" dirty="0">
                <a:latin typeface="Trebuchet MS"/>
                <a:cs typeface="Trebuchet MS"/>
              </a:rPr>
              <a:t>areas </a:t>
            </a:r>
            <a:r>
              <a:rPr sz="2750" spc="-125" dirty="0">
                <a:latin typeface="Trebuchet MS"/>
                <a:cs typeface="Trebuchet MS"/>
              </a:rPr>
              <a:t>with </a:t>
            </a:r>
            <a:r>
              <a:rPr sz="2750" spc="-60" dirty="0">
                <a:latin typeface="Trebuchet MS"/>
                <a:cs typeface="Trebuchet MS"/>
              </a:rPr>
              <a:t>higher </a:t>
            </a:r>
            <a:r>
              <a:rPr sz="2750" spc="-30" dirty="0">
                <a:latin typeface="Trebuchet MS"/>
                <a:cs typeface="Trebuchet MS"/>
              </a:rPr>
              <a:t>housing </a:t>
            </a:r>
            <a:r>
              <a:rPr sz="2750" spc="-45" dirty="0">
                <a:latin typeface="Trebuchet MS"/>
                <a:cs typeface="Trebuchet MS"/>
              </a:rPr>
              <a:t>prices </a:t>
            </a:r>
            <a:r>
              <a:rPr sz="2750" spc="-60" dirty="0">
                <a:latin typeface="Trebuchet MS"/>
                <a:cs typeface="Trebuchet MS"/>
              </a:rPr>
              <a:t>tend </a:t>
            </a:r>
            <a:r>
              <a:rPr sz="2750" spc="-70" dirty="0">
                <a:latin typeface="Trebuchet MS"/>
                <a:cs typeface="Trebuchet MS"/>
              </a:rPr>
              <a:t>to </a:t>
            </a:r>
            <a:r>
              <a:rPr sz="2750" spc="-35" dirty="0">
                <a:latin typeface="Trebuchet MS"/>
                <a:cs typeface="Trebuchet MS"/>
              </a:rPr>
              <a:t>have </a:t>
            </a:r>
            <a:r>
              <a:rPr sz="2750" spc="-85" dirty="0">
                <a:latin typeface="Trebuchet MS"/>
                <a:cs typeface="Trebuchet MS"/>
              </a:rPr>
              <a:t>lower </a:t>
            </a:r>
            <a:r>
              <a:rPr sz="2750" spc="-60" dirty="0">
                <a:latin typeface="Trebuchet MS"/>
                <a:cs typeface="Trebuchet MS"/>
              </a:rPr>
              <a:t>homeownership </a:t>
            </a:r>
            <a:r>
              <a:rPr sz="2750" spc="-95" dirty="0">
                <a:latin typeface="Trebuchet MS"/>
                <a:cs typeface="Trebuchet MS"/>
              </a:rPr>
              <a:t>rates. </a:t>
            </a:r>
            <a:r>
              <a:rPr sz="2750" spc="-815" dirty="0">
                <a:latin typeface="Trebuchet MS"/>
                <a:cs typeface="Trebuchet MS"/>
              </a:rPr>
              <a:t> </a:t>
            </a:r>
            <a:r>
              <a:rPr sz="2750" spc="5" dirty="0">
                <a:latin typeface="Trebuchet MS"/>
                <a:cs typeface="Trebuchet MS"/>
              </a:rPr>
              <a:t>According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70" dirty="0">
                <a:latin typeface="Trebuchet MS"/>
                <a:cs typeface="Trebuchet MS"/>
              </a:rPr>
              <a:t>to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95" dirty="0">
                <a:latin typeface="Trebuchet MS"/>
                <a:cs typeface="Trebuchet MS"/>
              </a:rPr>
              <a:t>the</a:t>
            </a:r>
            <a:r>
              <a:rPr sz="2750" spc="-80" dirty="0">
                <a:latin typeface="Trebuchet MS"/>
                <a:cs typeface="Trebuchet MS"/>
              </a:rPr>
              <a:t> </a:t>
            </a:r>
            <a:r>
              <a:rPr sz="2750" spc="-75" dirty="0">
                <a:latin typeface="Trebuchet MS"/>
                <a:cs typeface="Trebuchet MS"/>
              </a:rPr>
              <a:t>latest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25" dirty="0">
                <a:latin typeface="Trebuchet MS"/>
                <a:cs typeface="Trebuchet MS"/>
              </a:rPr>
              <a:t>census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55" dirty="0" smtClean="0">
                <a:latin typeface="Trebuchet MS"/>
                <a:cs typeface="Trebuchet MS"/>
              </a:rPr>
              <a:t>data</a:t>
            </a:r>
            <a:r>
              <a:rPr lang="en-US" sz="2750" spc="-55" dirty="0" smtClean="0">
                <a:latin typeface="Trebuchet MS"/>
                <a:cs typeface="Trebuchet MS"/>
              </a:rPr>
              <a:t>, 65.4% of U.S. households own their home.</a:t>
            </a:r>
          </a:p>
          <a:p>
            <a:pPr marL="12700" marR="1888489">
              <a:lnSpc>
                <a:spcPct val="115900"/>
              </a:lnSpc>
            </a:pPr>
            <a:r>
              <a:rPr sz="2750" spc="-160" dirty="0" smtClean="0">
                <a:latin typeface="Trebuchet MS"/>
                <a:cs typeface="Trebuchet MS"/>
              </a:rPr>
              <a:t>The </a:t>
            </a:r>
            <a:r>
              <a:rPr sz="2750" spc="-90" dirty="0">
                <a:latin typeface="Trebuchet MS"/>
                <a:cs typeface="Trebuchet MS"/>
                <a:hlinkClick r:id="rId4"/>
              </a:rPr>
              <a:t>District </a:t>
            </a:r>
            <a:r>
              <a:rPr sz="2750" spc="-20" dirty="0">
                <a:latin typeface="Trebuchet MS"/>
                <a:cs typeface="Trebuchet MS"/>
                <a:hlinkClick r:id="rId4"/>
              </a:rPr>
              <a:t>of </a:t>
            </a:r>
            <a:r>
              <a:rPr sz="2750" spc="-10" dirty="0">
                <a:latin typeface="Trebuchet MS"/>
                <a:cs typeface="Trebuchet MS"/>
                <a:hlinkClick r:id="rId4"/>
              </a:rPr>
              <a:t>Columbia </a:t>
            </a:r>
            <a:r>
              <a:rPr sz="2750" spc="5" dirty="0">
                <a:latin typeface="Trebuchet MS"/>
                <a:cs typeface="Trebuchet MS"/>
              </a:rPr>
              <a:t>has </a:t>
            </a:r>
            <a:r>
              <a:rPr sz="2750" spc="-95" dirty="0">
                <a:latin typeface="Trebuchet MS"/>
                <a:cs typeface="Trebuchet MS"/>
              </a:rPr>
              <a:t>the </a:t>
            </a:r>
            <a:r>
              <a:rPr sz="2750" spc="-70" dirty="0">
                <a:latin typeface="Trebuchet MS"/>
                <a:cs typeface="Trebuchet MS"/>
              </a:rPr>
              <a:t>lowest rate </a:t>
            </a:r>
            <a:r>
              <a:rPr sz="2750" spc="-20" dirty="0">
                <a:latin typeface="Trebuchet MS"/>
                <a:cs typeface="Trebuchet MS"/>
              </a:rPr>
              <a:t>of </a:t>
            </a:r>
            <a:r>
              <a:rPr sz="2750" spc="-85" dirty="0">
                <a:latin typeface="Trebuchet MS"/>
                <a:cs typeface="Trebuchet MS"/>
              </a:rPr>
              <a:t>homeownership, </a:t>
            </a:r>
            <a:r>
              <a:rPr sz="2750" spc="-30" dirty="0">
                <a:latin typeface="Trebuchet MS"/>
                <a:cs typeface="Trebuchet MS"/>
              </a:rPr>
              <a:t>at </a:t>
            </a:r>
            <a:r>
              <a:rPr sz="2750" spc="20" dirty="0">
                <a:latin typeface="Trebuchet MS"/>
                <a:cs typeface="Trebuchet MS"/>
              </a:rPr>
              <a:t>40.3%. </a:t>
            </a:r>
            <a:r>
              <a:rPr sz="2750" spc="-60" dirty="0">
                <a:latin typeface="Trebuchet MS"/>
                <a:cs typeface="Trebuchet MS"/>
                <a:hlinkClick r:id="rId5"/>
              </a:rPr>
              <a:t>California</a:t>
            </a:r>
            <a:r>
              <a:rPr sz="2750" spc="-60" dirty="0">
                <a:latin typeface="Trebuchet MS"/>
                <a:cs typeface="Trebuchet MS"/>
              </a:rPr>
              <a:t>, </a:t>
            </a:r>
            <a:r>
              <a:rPr sz="2750" spc="-45" dirty="0">
                <a:latin typeface="Trebuchet MS"/>
                <a:cs typeface="Trebuchet MS"/>
                <a:hlinkClick r:id="rId6"/>
              </a:rPr>
              <a:t>New </a:t>
            </a:r>
            <a:r>
              <a:rPr sz="2750" spc="-135" dirty="0">
                <a:latin typeface="Trebuchet MS"/>
                <a:cs typeface="Trebuchet MS"/>
                <a:hlinkClick r:id="rId6"/>
              </a:rPr>
              <a:t>York</a:t>
            </a:r>
            <a:r>
              <a:rPr sz="2750" spc="-135" dirty="0">
                <a:latin typeface="Trebuchet MS"/>
                <a:cs typeface="Trebuchet MS"/>
              </a:rPr>
              <a:t>, </a:t>
            </a:r>
            <a:r>
              <a:rPr sz="2750" spc="20" dirty="0">
                <a:latin typeface="Trebuchet MS"/>
                <a:cs typeface="Trebuchet MS"/>
              </a:rPr>
              <a:t>and </a:t>
            </a:r>
            <a:r>
              <a:rPr sz="2750" spc="25" dirty="0" smtClean="0">
                <a:latin typeface="Trebuchet MS"/>
                <a:cs typeface="Trebuchet MS"/>
              </a:rPr>
              <a:t> </a:t>
            </a:r>
            <a:r>
              <a:rPr sz="2750" u="sng" spc="-45" dirty="0" smtClean="0">
                <a:solidFill>
                  <a:srgbClr val="0000FF"/>
                </a:solidFill>
                <a:latin typeface="Trebuchet MS"/>
                <a:cs typeface="Trebuchet MS"/>
              </a:rPr>
              <a:t>Hawaii</a:t>
            </a:r>
            <a:r>
              <a:rPr sz="2750" spc="-45" dirty="0" smtClean="0">
                <a:latin typeface="Trebuchet MS"/>
                <a:cs typeface="Trebuchet MS"/>
              </a:rPr>
              <a:t> </a:t>
            </a:r>
            <a:r>
              <a:rPr sz="2750" spc="-30" dirty="0">
                <a:latin typeface="Trebuchet MS"/>
                <a:cs typeface="Trebuchet MS"/>
              </a:rPr>
              <a:t>are </a:t>
            </a:r>
            <a:r>
              <a:rPr sz="2750" spc="20" dirty="0">
                <a:latin typeface="Trebuchet MS"/>
                <a:cs typeface="Trebuchet MS"/>
              </a:rPr>
              <a:t>among </a:t>
            </a:r>
            <a:r>
              <a:rPr sz="2750" spc="-95" dirty="0">
                <a:latin typeface="Trebuchet MS"/>
                <a:cs typeface="Trebuchet MS"/>
              </a:rPr>
              <a:t>the </a:t>
            </a:r>
            <a:r>
              <a:rPr sz="2750" spc="-45" dirty="0">
                <a:latin typeface="Trebuchet MS"/>
                <a:cs typeface="Trebuchet MS"/>
              </a:rPr>
              <a:t>states </a:t>
            </a:r>
            <a:r>
              <a:rPr sz="2750" spc="-125" dirty="0">
                <a:latin typeface="Trebuchet MS"/>
                <a:cs typeface="Trebuchet MS"/>
              </a:rPr>
              <a:t>with </a:t>
            </a:r>
            <a:r>
              <a:rPr sz="2750" spc="-95" dirty="0">
                <a:latin typeface="Trebuchet MS"/>
                <a:cs typeface="Trebuchet MS"/>
              </a:rPr>
              <a:t>the </a:t>
            </a:r>
            <a:r>
              <a:rPr sz="2750" spc="-50" dirty="0">
                <a:latin typeface="Trebuchet MS"/>
                <a:cs typeface="Trebuchet MS"/>
              </a:rPr>
              <a:t>highest </a:t>
            </a:r>
            <a:r>
              <a:rPr sz="2750" spc="-30" dirty="0">
                <a:latin typeface="Trebuchet MS"/>
                <a:cs typeface="Trebuchet MS"/>
              </a:rPr>
              <a:t>housing </a:t>
            </a:r>
            <a:r>
              <a:rPr sz="2750" spc="-45" dirty="0">
                <a:latin typeface="Trebuchet MS"/>
                <a:cs typeface="Trebuchet MS"/>
              </a:rPr>
              <a:t>prices </a:t>
            </a:r>
            <a:r>
              <a:rPr sz="2750" spc="20" dirty="0">
                <a:latin typeface="Trebuchet MS"/>
                <a:cs typeface="Trebuchet MS"/>
              </a:rPr>
              <a:t>and </a:t>
            </a:r>
            <a:r>
              <a:rPr sz="2750" spc="-95" dirty="0">
                <a:latin typeface="Trebuchet MS"/>
                <a:cs typeface="Trebuchet MS"/>
              </a:rPr>
              <a:t>the </a:t>
            </a:r>
            <a:r>
              <a:rPr sz="2750" spc="-70" dirty="0">
                <a:latin typeface="Trebuchet MS"/>
                <a:cs typeface="Trebuchet MS"/>
              </a:rPr>
              <a:t>lowest </a:t>
            </a:r>
            <a:r>
              <a:rPr sz="2750" spc="-100" dirty="0">
                <a:latin typeface="Trebuchet MS"/>
                <a:cs typeface="Trebuchet MS"/>
              </a:rPr>
              <a:t>levels </a:t>
            </a:r>
            <a:r>
              <a:rPr sz="2750" spc="-20" dirty="0">
                <a:latin typeface="Trebuchet MS"/>
                <a:cs typeface="Trebuchet MS"/>
              </a:rPr>
              <a:t>of </a:t>
            </a:r>
            <a:r>
              <a:rPr sz="2750" spc="-75" dirty="0">
                <a:latin typeface="Trebuchet MS"/>
                <a:cs typeface="Trebuchet MS"/>
              </a:rPr>
              <a:t>homeownership. </a:t>
            </a:r>
            <a:r>
              <a:rPr sz="2750" spc="-815" dirty="0">
                <a:latin typeface="Trebuchet MS"/>
                <a:cs typeface="Trebuchet MS"/>
              </a:rPr>
              <a:t> </a:t>
            </a:r>
            <a:r>
              <a:rPr sz="2750" spc="114" dirty="0">
                <a:latin typeface="Trebuchet MS"/>
                <a:cs typeface="Trebuchet MS"/>
              </a:rPr>
              <a:t>On </a:t>
            </a:r>
            <a:r>
              <a:rPr sz="2750" spc="-95" dirty="0">
                <a:latin typeface="Trebuchet MS"/>
                <a:cs typeface="Trebuchet MS"/>
              </a:rPr>
              <a:t>the </a:t>
            </a:r>
            <a:r>
              <a:rPr sz="2750" spc="-90" dirty="0">
                <a:latin typeface="Trebuchet MS"/>
                <a:cs typeface="Trebuchet MS"/>
              </a:rPr>
              <a:t>other </a:t>
            </a:r>
            <a:r>
              <a:rPr sz="2750" spc="-80" dirty="0">
                <a:latin typeface="Trebuchet MS"/>
                <a:cs typeface="Trebuchet MS"/>
              </a:rPr>
              <a:t>hand, </a:t>
            </a:r>
            <a:r>
              <a:rPr sz="2750" spc="-45" dirty="0">
                <a:latin typeface="Trebuchet MS"/>
                <a:cs typeface="Trebuchet MS"/>
              </a:rPr>
              <a:t>states </a:t>
            </a:r>
            <a:r>
              <a:rPr sz="2750" spc="-125" dirty="0">
                <a:latin typeface="Trebuchet MS"/>
                <a:cs typeface="Trebuchet MS"/>
              </a:rPr>
              <a:t>with </a:t>
            </a:r>
            <a:r>
              <a:rPr sz="2750" spc="-120" dirty="0">
                <a:latin typeface="Trebuchet MS"/>
                <a:cs typeface="Trebuchet MS"/>
              </a:rPr>
              <a:t>relatively </a:t>
            </a:r>
            <a:r>
              <a:rPr sz="2750" spc="-70" dirty="0">
                <a:latin typeface="Trebuchet MS"/>
                <a:cs typeface="Trebuchet MS"/>
              </a:rPr>
              <a:t>low </a:t>
            </a:r>
            <a:r>
              <a:rPr sz="2750" spc="-30" dirty="0">
                <a:latin typeface="Trebuchet MS"/>
                <a:cs typeface="Trebuchet MS"/>
              </a:rPr>
              <a:t>housing </a:t>
            </a:r>
            <a:r>
              <a:rPr sz="2750" spc="-15" dirty="0">
                <a:latin typeface="Trebuchet MS"/>
                <a:cs typeface="Trebuchet MS"/>
              </a:rPr>
              <a:t>costs </a:t>
            </a:r>
            <a:r>
              <a:rPr sz="2750" spc="-60" dirty="0">
                <a:latin typeface="Trebuchet MS"/>
                <a:cs typeface="Trebuchet MS"/>
              </a:rPr>
              <a:t>tend </a:t>
            </a:r>
            <a:r>
              <a:rPr sz="2750" spc="-70" dirty="0">
                <a:latin typeface="Trebuchet MS"/>
                <a:cs typeface="Trebuchet MS"/>
              </a:rPr>
              <a:t>to </a:t>
            </a:r>
            <a:r>
              <a:rPr sz="2750" spc="-35" dirty="0">
                <a:latin typeface="Trebuchet MS"/>
                <a:cs typeface="Trebuchet MS"/>
              </a:rPr>
              <a:t>have </a:t>
            </a:r>
            <a:r>
              <a:rPr sz="2750" spc="-60" dirty="0">
                <a:latin typeface="Trebuchet MS"/>
                <a:cs typeface="Trebuchet MS"/>
              </a:rPr>
              <a:t>higher </a:t>
            </a:r>
            <a:r>
              <a:rPr sz="2750" spc="-100" dirty="0">
                <a:latin typeface="Trebuchet MS"/>
                <a:cs typeface="Trebuchet MS"/>
              </a:rPr>
              <a:t>levels </a:t>
            </a:r>
            <a:r>
              <a:rPr sz="2750" spc="-20" dirty="0">
                <a:latin typeface="Trebuchet MS"/>
                <a:cs typeface="Trebuchet MS"/>
              </a:rPr>
              <a:t>of </a:t>
            </a:r>
            <a:r>
              <a:rPr sz="2750" spc="-15" dirty="0">
                <a:latin typeface="Trebuchet MS"/>
                <a:cs typeface="Trebuchet MS"/>
              </a:rPr>
              <a:t> </a:t>
            </a:r>
            <a:r>
              <a:rPr sz="2750" spc="-75" dirty="0">
                <a:latin typeface="Trebuchet MS"/>
                <a:cs typeface="Trebuchet MS"/>
              </a:rPr>
              <a:t>homeownership. </a:t>
            </a:r>
            <a:r>
              <a:rPr sz="2750" u="sng" spc="-95" dirty="0">
                <a:solidFill>
                  <a:srgbClr val="0000FF"/>
                </a:solidFill>
                <a:latin typeface="Trebuchet MS"/>
                <a:cs typeface="Trebuchet MS"/>
              </a:rPr>
              <a:t>West</a:t>
            </a:r>
            <a:r>
              <a:rPr sz="2750" spc="-95" dirty="0">
                <a:latin typeface="Trebuchet MS"/>
                <a:cs typeface="Trebuchet MS"/>
              </a:rPr>
              <a:t> </a:t>
            </a:r>
            <a:r>
              <a:rPr sz="2750" spc="-75" dirty="0">
                <a:latin typeface="Trebuchet MS"/>
                <a:cs typeface="Trebuchet MS"/>
                <a:hlinkClick r:id="rId7"/>
              </a:rPr>
              <a:t>Virginia</a:t>
            </a:r>
            <a:r>
              <a:rPr sz="2750" spc="-75" dirty="0">
                <a:latin typeface="Trebuchet MS"/>
                <a:cs typeface="Trebuchet MS"/>
              </a:rPr>
              <a:t>, </a:t>
            </a:r>
            <a:r>
              <a:rPr sz="2750" spc="-65" dirty="0">
                <a:latin typeface="Trebuchet MS"/>
                <a:cs typeface="Trebuchet MS"/>
              </a:rPr>
              <a:t>which </a:t>
            </a:r>
            <a:r>
              <a:rPr sz="2750" spc="5" dirty="0">
                <a:latin typeface="Trebuchet MS"/>
                <a:cs typeface="Trebuchet MS"/>
              </a:rPr>
              <a:t>has </a:t>
            </a:r>
            <a:r>
              <a:rPr sz="2750" spc="-95" dirty="0">
                <a:latin typeface="Trebuchet MS"/>
                <a:cs typeface="Trebuchet MS"/>
              </a:rPr>
              <a:t>the </a:t>
            </a:r>
            <a:r>
              <a:rPr sz="2750" spc="-70" dirty="0">
                <a:latin typeface="Trebuchet MS"/>
                <a:cs typeface="Trebuchet MS"/>
              </a:rPr>
              <a:t>lowest </a:t>
            </a:r>
            <a:r>
              <a:rPr sz="2750" spc="-45" dirty="0">
                <a:latin typeface="Trebuchet MS"/>
                <a:cs typeface="Trebuchet MS"/>
              </a:rPr>
              <a:t>typical-house </a:t>
            </a:r>
            <a:r>
              <a:rPr sz="2750" spc="-90" dirty="0">
                <a:latin typeface="Trebuchet MS"/>
                <a:cs typeface="Trebuchet MS"/>
              </a:rPr>
              <a:t>cost, </a:t>
            </a:r>
            <a:r>
              <a:rPr sz="2750" spc="-10" dirty="0">
                <a:latin typeface="Trebuchet MS"/>
                <a:cs typeface="Trebuchet MS"/>
              </a:rPr>
              <a:t>also </a:t>
            </a:r>
            <a:r>
              <a:rPr sz="2750" spc="5" dirty="0">
                <a:latin typeface="Trebuchet MS"/>
                <a:cs typeface="Trebuchet MS"/>
              </a:rPr>
              <a:t>has </a:t>
            </a:r>
            <a:r>
              <a:rPr sz="2750" spc="-95" dirty="0">
                <a:latin typeface="Trebuchet MS"/>
                <a:cs typeface="Trebuchet MS"/>
              </a:rPr>
              <a:t>the </a:t>
            </a:r>
            <a:r>
              <a:rPr sz="2750" spc="-50" dirty="0">
                <a:latin typeface="Trebuchet MS"/>
                <a:cs typeface="Trebuchet MS"/>
              </a:rPr>
              <a:t>highest </a:t>
            </a:r>
            <a:r>
              <a:rPr sz="2750" spc="-45" dirty="0">
                <a:latin typeface="Trebuchet MS"/>
                <a:cs typeface="Trebuchet MS"/>
              </a:rPr>
              <a:t> </a:t>
            </a:r>
            <a:r>
              <a:rPr sz="2750" spc="-60" dirty="0">
                <a:latin typeface="Trebuchet MS"/>
                <a:cs typeface="Trebuchet MS"/>
              </a:rPr>
              <a:t>homeownership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130" dirty="0">
                <a:latin typeface="Trebuchet MS"/>
                <a:cs typeface="Trebuchet MS"/>
              </a:rPr>
              <a:t>rate,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125" dirty="0">
                <a:latin typeface="Trebuchet MS"/>
                <a:cs typeface="Trebuchet MS"/>
              </a:rPr>
              <a:t>with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10" dirty="0">
                <a:latin typeface="Trebuchet MS"/>
                <a:cs typeface="Trebuchet MS"/>
              </a:rPr>
              <a:t>79.6%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20" dirty="0">
                <a:latin typeface="Trebuchet MS"/>
                <a:cs typeface="Trebuchet MS"/>
              </a:rPr>
              <a:t>of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70" dirty="0">
                <a:latin typeface="Trebuchet MS"/>
                <a:cs typeface="Trebuchet MS"/>
              </a:rPr>
              <a:t>residents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25" dirty="0">
                <a:latin typeface="Trebuchet MS"/>
                <a:cs typeface="Trebuchet MS"/>
              </a:rPr>
              <a:t>owning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130" dirty="0">
                <a:latin typeface="Trebuchet MS"/>
                <a:cs typeface="Trebuchet MS"/>
              </a:rPr>
              <a:t>their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35" dirty="0">
                <a:latin typeface="Trebuchet MS"/>
                <a:cs typeface="Trebuchet MS"/>
              </a:rPr>
              <a:t>own</a:t>
            </a:r>
            <a:r>
              <a:rPr sz="2750" spc="-85" dirty="0">
                <a:latin typeface="Trebuchet MS"/>
                <a:cs typeface="Trebuchet MS"/>
              </a:rPr>
              <a:t> </a:t>
            </a:r>
            <a:r>
              <a:rPr sz="2750" spc="-105" dirty="0">
                <a:latin typeface="Trebuchet MS"/>
                <a:cs typeface="Trebuchet MS"/>
              </a:rPr>
              <a:t>home.</a:t>
            </a:r>
            <a:endParaRPr sz="275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6782970"/>
            <a:ext cx="114299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7268745"/>
            <a:ext cx="114299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7754519"/>
            <a:ext cx="114299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3024" y="8726069"/>
            <a:ext cx="114299" cy="1142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99654" y="0"/>
            <a:ext cx="613029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30" dirty="0">
                <a:latin typeface="Tahoma"/>
                <a:cs typeface="Tahoma"/>
              </a:rPr>
              <a:t>Median</a:t>
            </a:r>
            <a:r>
              <a:rPr sz="2900" b="1" spc="-110" dirty="0">
                <a:latin typeface="Tahoma"/>
                <a:cs typeface="Tahoma"/>
              </a:rPr>
              <a:t> </a:t>
            </a:r>
            <a:r>
              <a:rPr sz="2900" b="1" spc="15" dirty="0">
                <a:latin typeface="Tahoma"/>
                <a:cs typeface="Tahoma"/>
              </a:rPr>
              <a:t>Home</a:t>
            </a:r>
            <a:r>
              <a:rPr sz="2900" b="1" spc="-110" dirty="0">
                <a:latin typeface="Tahoma"/>
                <a:cs typeface="Tahoma"/>
              </a:rPr>
              <a:t> </a:t>
            </a:r>
            <a:r>
              <a:rPr sz="2900" b="1" spc="-20" dirty="0">
                <a:latin typeface="Tahoma"/>
                <a:cs typeface="Tahoma"/>
              </a:rPr>
              <a:t>Price</a:t>
            </a:r>
            <a:r>
              <a:rPr sz="2900" b="1" spc="-110" dirty="0">
                <a:latin typeface="Tahoma"/>
                <a:cs typeface="Tahoma"/>
              </a:rPr>
              <a:t> </a:t>
            </a:r>
            <a:r>
              <a:rPr sz="2900" b="1" spc="-15" dirty="0">
                <a:latin typeface="Tahoma"/>
                <a:cs typeface="Tahoma"/>
              </a:rPr>
              <a:t>by</a:t>
            </a:r>
            <a:r>
              <a:rPr sz="2900" b="1" spc="-105" dirty="0">
                <a:latin typeface="Tahoma"/>
                <a:cs typeface="Tahoma"/>
              </a:rPr>
              <a:t> </a:t>
            </a:r>
            <a:r>
              <a:rPr sz="2900" b="1" spc="-30" dirty="0">
                <a:latin typeface="Tahoma"/>
                <a:cs typeface="Tahoma"/>
              </a:rPr>
              <a:t>State</a:t>
            </a:r>
            <a:r>
              <a:rPr sz="2900" b="1" spc="-110" dirty="0">
                <a:latin typeface="Tahoma"/>
                <a:cs typeface="Tahoma"/>
              </a:rPr>
              <a:t> </a:t>
            </a:r>
            <a:r>
              <a:rPr sz="2900" b="1" spc="-195" dirty="0">
                <a:latin typeface="Tahoma"/>
                <a:cs typeface="Tahoma"/>
              </a:rPr>
              <a:t>2022</a:t>
            </a:r>
            <a:endParaRPr sz="2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1078845" cy="7985759"/>
            <a:chOff x="0" y="1"/>
            <a:chExt cx="11078845" cy="79857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301763"/>
              <a:ext cx="8543924" cy="56838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45073" y="1"/>
              <a:ext cx="2533650" cy="2305050"/>
            </a:xfrm>
            <a:custGeom>
              <a:avLst/>
              <a:gdLst/>
              <a:ahLst/>
              <a:cxnLst/>
              <a:rect l="l" t="t" r="r" b="b"/>
              <a:pathLst>
                <a:path w="2533650" h="2305050">
                  <a:moveTo>
                    <a:pt x="2533602" y="2305049"/>
                  </a:moveTo>
                  <a:lnTo>
                    <a:pt x="0" y="2305049"/>
                  </a:lnTo>
                  <a:lnTo>
                    <a:pt x="0" y="0"/>
                  </a:lnTo>
                  <a:lnTo>
                    <a:pt x="2533602" y="0"/>
                  </a:lnTo>
                  <a:lnTo>
                    <a:pt x="2533602" y="2305049"/>
                  </a:lnTo>
                  <a:close/>
                </a:path>
              </a:pathLst>
            </a:custGeom>
            <a:solidFill>
              <a:srgbClr val="D09E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7259300" y="9258301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699" y="1028699"/>
                </a:moveTo>
                <a:lnTo>
                  <a:pt x="0" y="1028699"/>
                </a:lnTo>
                <a:lnTo>
                  <a:pt x="0" y="0"/>
                </a:lnTo>
                <a:lnTo>
                  <a:pt x="1028699" y="0"/>
                </a:lnTo>
                <a:lnTo>
                  <a:pt x="1028699" y="1028699"/>
                </a:lnTo>
                <a:close/>
              </a:path>
            </a:pathLst>
          </a:custGeom>
          <a:solidFill>
            <a:srgbClr val="D09E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66543" y="4358466"/>
            <a:ext cx="13354913" cy="124585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128000">
              <a:lnSpc>
                <a:spcPct val="100000"/>
              </a:lnSpc>
              <a:spcBef>
                <a:spcPts val="114"/>
              </a:spcBef>
            </a:pPr>
            <a:r>
              <a:rPr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0408" y="1205215"/>
            <a:ext cx="673798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25" dirty="0">
                <a:latin typeface="Trebuchet MS"/>
                <a:cs typeface="Trebuchet MS"/>
              </a:rPr>
              <a:t>Table</a:t>
            </a:r>
            <a:r>
              <a:rPr sz="6400" b="1" spc="-355" dirty="0">
                <a:latin typeface="Trebuchet MS"/>
                <a:cs typeface="Trebuchet MS"/>
              </a:rPr>
              <a:t> </a:t>
            </a:r>
            <a:r>
              <a:rPr sz="6400" b="1" spc="-5" dirty="0">
                <a:latin typeface="Trebuchet MS"/>
                <a:cs typeface="Trebuchet MS"/>
              </a:rPr>
              <a:t>of</a:t>
            </a:r>
            <a:r>
              <a:rPr sz="6400" b="1" spc="-355" dirty="0">
                <a:latin typeface="Trebuchet MS"/>
                <a:cs typeface="Trebuchet MS"/>
              </a:rPr>
              <a:t> </a:t>
            </a:r>
            <a:r>
              <a:rPr sz="6400" b="1" spc="30" dirty="0">
                <a:latin typeface="Trebuchet MS"/>
                <a:cs typeface="Trebuchet MS"/>
              </a:rPr>
              <a:t>Contents</a:t>
            </a:r>
            <a:endParaRPr sz="64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4190" cy="8324850"/>
            <a:chOff x="0" y="0"/>
            <a:chExt cx="18284190" cy="8324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5648" y="0"/>
              <a:ext cx="5448299" cy="83248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"/>
              <a:ext cx="12833985" cy="1057275"/>
            </a:xfrm>
            <a:custGeom>
              <a:avLst/>
              <a:gdLst/>
              <a:ahLst/>
              <a:cxnLst/>
              <a:rect l="l" t="t" r="r" b="b"/>
              <a:pathLst>
                <a:path w="12833985" h="1057275">
                  <a:moveTo>
                    <a:pt x="0" y="0"/>
                  </a:moveTo>
                  <a:lnTo>
                    <a:pt x="12833470" y="0"/>
                  </a:lnTo>
                  <a:lnTo>
                    <a:pt x="12833470" y="1057274"/>
                  </a:lnTo>
                  <a:lnTo>
                    <a:pt x="0" y="1057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9E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49" y="2956734"/>
              <a:ext cx="133350" cy="133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49" y="4756959"/>
              <a:ext cx="133350" cy="1333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749" y="5957109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749" y="7757334"/>
              <a:ext cx="133350" cy="1333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750020" y="2630338"/>
            <a:ext cx="7893050" cy="542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1454" indent="116205">
              <a:lnSpc>
                <a:spcPct val="115799"/>
              </a:lnSpc>
              <a:spcBef>
                <a:spcPts val="100"/>
              </a:spcBef>
            </a:pPr>
            <a:r>
              <a:rPr sz="3400" spc="-60" dirty="0">
                <a:latin typeface="Trebuchet MS"/>
                <a:cs typeface="Trebuchet MS"/>
              </a:rPr>
              <a:t>Major </a:t>
            </a:r>
            <a:r>
              <a:rPr sz="3400" spc="-50" dirty="0">
                <a:latin typeface="Trebuchet MS"/>
                <a:cs typeface="Trebuchet MS"/>
              </a:rPr>
              <a:t>Factors </a:t>
            </a:r>
            <a:r>
              <a:rPr sz="3400" spc="-90" dirty="0">
                <a:latin typeface="Trebuchet MS"/>
                <a:cs typeface="Trebuchet MS"/>
              </a:rPr>
              <a:t>Influencing </a:t>
            </a:r>
            <a:r>
              <a:rPr sz="3400" spc="-125" dirty="0">
                <a:latin typeface="Trebuchet MS"/>
                <a:cs typeface="Trebuchet MS"/>
              </a:rPr>
              <a:t>the </a:t>
            </a:r>
            <a:r>
              <a:rPr sz="3400" spc="-90" dirty="0">
                <a:latin typeface="Trebuchet MS"/>
                <a:cs typeface="Trebuchet MS"/>
              </a:rPr>
              <a:t>Residential </a:t>
            </a:r>
            <a:r>
              <a:rPr sz="3400" spc="-1010" dirty="0">
                <a:latin typeface="Trebuchet MS"/>
                <a:cs typeface="Trebuchet MS"/>
              </a:rPr>
              <a:t> </a:t>
            </a:r>
            <a:r>
              <a:rPr sz="3400" spc="-195" dirty="0">
                <a:latin typeface="Trebuchet MS"/>
                <a:cs typeface="Trebuchet MS"/>
              </a:rPr>
              <a:t>H</a:t>
            </a:r>
            <a:r>
              <a:rPr sz="3400" spc="40" dirty="0">
                <a:latin typeface="Trebuchet MS"/>
                <a:cs typeface="Trebuchet MS"/>
              </a:rPr>
              <a:t>o</a:t>
            </a:r>
            <a:r>
              <a:rPr sz="3400" spc="-135" dirty="0">
                <a:latin typeface="Trebuchet MS"/>
                <a:cs typeface="Trebuchet MS"/>
              </a:rPr>
              <a:t>u</a:t>
            </a:r>
            <a:r>
              <a:rPr sz="3400" spc="-15" dirty="0">
                <a:latin typeface="Trebuchet MS"/>
                <a:cs typeface="Trebuchet MS"/>
              </a:rPr>
              <a:t>s</a:t>
            </a:r>
            <a:r>
              <a:rPr sz="3400" spc="-5" dirty="0">
                <a:latin typeface="Trebuchet MS"/>
                <a:cs typeface="Trebuchet MS"/>
              </a:rPr>
              <a:t>e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105" dirty="0">
                <a:latin typeface="Trebuchet MS"/>
                <a:cs typeface="Trebuchet MS"/>
              </a:rPr>
              <a:t>P</a:t>
            </a:r>
            <a:r>
              <a:rPr sz="3400" spc="-265" dirty="0">
                <a:latin typeface="Trebuchet MS"/>
                <a:cs typeface="Trebuchet MS"/>
              </a:rPr>
              <a:t>r</a:t>
            </a:r>
            <a:r>
              <a:rPr sz="3400" spc="-195" dirty="0">
                <a:latin typeface="Trebuchet MS"/>
                <a:cs typeface="Trebuchet MS"/>
              </a:rPr>
              <a:t>i</a:t>
            </a:r>
            <a:r>
              <a:rPr sz="3400" spc="80" dirty="0">
                <a:latin typeface="Trebuchet MS"/>
                <a:cs typeface="Trebuchet MS"/>
              </a:rPr>
              <a:t>c</a:t>
            </a:r>
            <a:r>
              <a:rPr sz="3400" spc="-10" dirty="0">
                <a:latin typeface="Trebuchet MS"/>
                <a:cs typeface="Trebuchet MS"/>
              </a:rPr>
              <a:t>es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195" dirty="0">
                <a:latin typeface="Trebuchet MS"/>
                <a:cs typeface="Trebuchet MS"/>
              </a:rPr>
              <a:t>i</a:t>
            </a:r>
            <a:r>
              <a:rPr sz="3400" spc="-130" dirty="0">
                <a:latin typeface="Trebuchet MS"/>
                <a:cs typeface="Trebuchet MS"/>
              </a:rPr>
              <a:t>n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229" dirty="0">
                <a:latin typeface="Trebuchet MS"/>
                <a:cs typeface="Trebuchet MS"/>
              </a:rPr>
              <a:t>t</a:t>
            </a:r>
            <a:r>
              <a:rPr sz="3400" spc="-135" dirty="0">
                <a:latin typeface="Trebuchet MS"/>
                <a:cs typeface="Trebuchet MS"/>
              </a:rPr>
              <a:t>h</a:t>
            </a:r>
            <a:r>
              <a:rPr sz="3400" spc="-5" dirty="0">
                <a:latin typeface="Trebuchet MS"/>
                <a:cs typeface="Trebuchet MS"/>
              </a:rPr>
              <a:t>e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80" dirty="0">
                <a:latin typeface="Trebuchet MS"/>
                <a:cs typeface="Trebuchet MS"/>
              </a:rPr>
              <a:t>U</a:t>
            </a:r>
            <a:r>
              <a:rPr sz="3400" spc="-135" dirty="0">
                <a:latin typeface="Trebuchet MS"/>
                <a:cs typeface="Trebuchet MS"/>
              </a:rPr>
              <a:t>n</a:t>
            </a:r>
            <a:r>
              <a:rPr sz="3400" spc="-195" dirty="0">
                <a:latin typeface="Trebuchet MS"/>
                <a:cs typeface="Trebuchet MS"/>
              </a:rPr>
              <a:t>i</a:t>
            </a:r>
            <a:r>
              <a:rPr sz="3400" spc="-229" dirty="0">
                <a:latin typeface="Trebuchet MS"/>
                <a:cs typeface="Trebuchet MS"/>
              </a:rPr>
              <a:t>t</a:t>
            </a:r>
            <a:r>
              <a:rPr sz="3400" spc="-10" dirty="0">
                <a:latin typeface="Trebuchet MS"/>
                <a:cs typeface="Trebuchet MS"/>
              </a:rPr>
              <a:t>e</a:t>
            </a:r>
            <a:r>
              <a:rPr sz="3400" spc="40" dirty="0">
                <a:latin typeface="Trebuchet MS"/>
                <a:cs typeface="Trebuchet MS"/>
              </a:rPr>
              <a:t>d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310" dirty="0">
                <a:latin typeface="Trebuchet MS"/>
                <a:cs typeface="Trebuchet MS"/>
              </a:rPr>
              <a:t>S</a:t>
            </a:r>
            <a:r>
              <a:rPr sz="3400" spc="-229" dirty="0">
                <a:latin typeface="Trebuchet MS"/>
                <a:cs typeface="Trebuchet MS"/>
              </a:rPr>
              <a:t>t</a:t>
            </a:r>
            <a:r>
              <a:rPr sz="3400" spc="145" dirty="0">
                <a:latin typeface="Trebuchet MS"/>
                <a:cs typeface="Trebuchet MS"/>
              </a:rPr>
              <a:t>a</a:t>
            </a:r>
            <a:r>
              <a:rPr sz="3400" spc="-229" dirty="0">
                <a:latin typeface="Trebuchet MS"/>
                <a:cs typeface="Trebuchet MS"/>
              </a:rPr>
              <a:t>t</a:t>
            </a:r>
            <a:r>
              <a:rPr sz="3400" spc="-10" dirty="0">
                <a:latin typeface="Trebuchet MS"/>
                <a:cs typeface="Trebuchet MS"/>
              </a:rPr>
              <a:t>es</a:t>
            </a:r>
            <a:endParaRPr sz="3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400" spc="-20" dirty="0">
                <a:latin typeface="Trebuchet MS"/>
                <a:cs typeface="Trebuchet MS"/>
              </a:rPr>
              <a:t>Micro</a:t>
            </a:r>
            <a:r>
              <a:rPr sz="3400" spc="-120" dirty="0">
                <a:latin typeface="Trebuchet MS"/>
                <a:cs typeface="Trebuchet MS"/>
              </a:rPr>
              <a:t> </a:t>
            </a:r>
            <a:r>
              <a:rPr sz="3400" spc="-50" dirty="0">
                <a:latin typeface="Trebuchet MS"/>
                <a:cs typeface="Trebuchet MS"/>
              </a:rPr>
              <a:t>factors</a:t>
            </a:r>
            <a:r>
              <a:rPr sz="3400" spc="-120" dirty="0">
                <a:latin typeface="Trebuchet MS"/>
                <a:cs typeface="Trebuchet MS"/>
              </a:rPr>
              <a:t> </a:t>
            </a:r>
            <a:r>
              <a:rPr sz="3400" spc="-85" dirty="0">
                <a:latin typeface="Trebuchet MS"/>
                <a:cs typeface="Trebuchet MS"/>
              </a:rPr>
              <a:t>influencing</a:t>
            </a:r>
            <a:r>
              <a:rPr sz="3400" spc="-114" dirty="0">
                <a:latin typeface="Trebuchet MS"/>
                <a:cs typeface="Trebuchet MS"/>
              </a:rPr>
              <a:t> </a:t>
            </a:r>
            <a:r>
              <a:rPr sz="3400" spc="-50" dirty="0">
                <a:latin typeface="Trebuchet MS"/>
                <a:cs typeface="Trebuchet MS"/>
              </a:rPr>
              <a:t>house</a:t>
            </a:r>
            <a:r>
              <a:rPr sz="3400" spc="-120" dirty="0">
                <a:latin typeface="Trebuchet MS"/>
                <a:cs typeface="Trebuchet MS"/>
              </a:rPr>
              <a:t> </a:t>
            </a:r>
            <a:r>
              <a:rPr sz="3400" spc="-60" dirty="0">
                <a:latin typeface="Trebuchet MS"/>
                <a:cs typeface="Trebuchet MS"/>
              </a:rPr>
              <a:t>prices</a:t>
            </a:r>
            <a:endParaRPr sz="3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50" dirty="0">
              <a:latin typeface="Trebuchet MS"/>
              <a:cs typeface="Trebuchet MS"/>
            </a:endParaRPr>
          </a:p>
          <a:p>
            <a:pPr marL="12700" marR="118110">
              <a:lnSpc>
                <a:spcPct val="115799"/>
              </a:lnSpc>
            </a:pPr>
            <a:r>
              <a:rPr sz="3400" spc="15" dirty="0">
                <a:latin typeface="Trebuchet MS"/>
                <a:cs typeface="Trebuchet MS"/>
              </a:rPr>
              <a:t>Median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100" dirty="0">
                <a:latin typeface="Trebuchet MS"/>
                <a:cs typeface="Trebuchet MS"/>
              </a:rPr>
              <a:t>Home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100" dirty="0">
                <a:latin typeface="Trebuchet MS"/>
                <a:cs typeface="Trebuchet MS"/>
              </a:rPr>
              <a:t>Price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100" dirty="0">
                <a:latin typeface="Trebuchet MS"/>
                <a:cs typeface="Trebuchet MS"/>
              </a:rPr>
              <a:t>by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5" dirty="0">
                <a:latin typeface="Trebuchet MS"/>
                <a:cs typeface="Trebuchet MS"/>
              </a:rPr>
              <a:t>State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160" dirty="0">
                <a:latin typeface="Trebuchet MS"/>
                <a:cs typeface="Trebuchet MS"/>
              </a:rPr>
              <a:t>in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125" dirty="0">
                <a:latin typeface="Trebuchet MS"/>
                <a:cs typeface="Trebuchet MS"/>
              </a:rPr>
              <a:t>the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100" dirty="0">
                <a:latin typeface="Trebuchet MS"/>
                <a:cs typeface="Trebuchet MS"/>
              </a:rPr>
              <a:t>United </a:t>
            </a:r>
            <a:r>
              <a:rPr sz="3400" spc="-1010" dirty="0">
                <a:latin typeface="Trebuchet MS"/>
                <a:cs typeface="Trebuchet MS"/>
              </a:rPr>
              <a:t> </a:t>
            </a:r>
            <a:r>
              <a:rPr sz="3400" spc="-70" dirty="0">
                <a:latin typeface="Trebuchet MS"/>
                <a:cs typeface="Trebuchet MS"/>
              </a:rPr>
              <a:t>States,</a:t>
            </a:r>
            <a:r>
              <a:rPr sz="3400" spc="-114" dirty="0">
                <a:latin typeface="Trebuchet MS"/>
                <a:cs typeface="Trebuchet MS"/>
              </a:rPr>
              <a:t> </a:t>
            </a:r>
            <a:r>
              <a:rPr sz="3400" spc="254" dirty="0">
                <a:latin typeface="Trebuchet MS"/>
                <a:cs typeface="Trebuchet MS"/>
              </a:rPr>
              <a:t>2022</a:t>
            </a:r>
            <a:endParaRPr sz="34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3400" spc="-484" dirty="0">
                <a:latin typeface="Trebuchet MS"/>
                <a:cs typeface="Trebuchet MS"/>
              </a:rPr>
              <a:t>T</a:t>
            </a:r>
            <a:r>
              <a:rPr sz="3400" spc="-135" dirty="0">
                <a:latin typeface="Trebuchet MS"/>
                <a:cs typeface="Trebuchet MS"/>
              </a:rPr>
              <a:t>h</a:t>
            </a:r>
            <a:r>
              <a:rPr sz="3400" spc="-5" dirty="0">
                <a:latin typeface="Trebuchet MS"/>
                <a:cs typeface="Trebuchet MS"/>
              </a:rPr>
              <a:t>e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80" dirty="0">
                <a:latin typeface="Trebuchet MS"/>
                <a:cs typeface="Trebuchet MS"/>
              </a:rPr>
              <a:t>U</a:t>
            </a:r>
            <a:r>
              <a:rPr sz="3400" spc="-345" dirty="0">
                <a:latin typeface="Trebuchet MS"/>
                <a:cs typeface="Trebuchet MS"/>
              </a:rPr>
              <a:t>.</a:t>
            </a:r>
            <a:r>
              <a:rPr sz="3400" spc="310" dirty="0">
                <a:latin typeface="Trebuchet MS"/>
                <a:cs typeface="Trebuchet MS"/>
              </a:rPr>
              <a:t>S</a:t>
            </a:r>
            <a:r>
              <a:rPr sz="3400" spc="-345" dirty="0">
                <a:latin typeface="Trebuchet MS"/>
                <a:cs typeface="Trebuchet MS"/>
              </a:rPr>
              <a:t>.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135" dirty="0">
                <a:latin typeface="Trebuchet MS"/>
                <a:cs typeface="Trebuchet MS"/>
              </a:rPr>
              <a:t>h</a:t>
            </a:r>
            <a:r>
              <a:rPr sz="3400" spc="40" dirty="0">
                <a:latin typeface="Trebuchet MS"/>
                <a:cs typeface="Trebuchet MS"/>
              </a:rPr>
              <a:t>o</a:t>
            </a:r>
            <a:r>
              <a:rPr sz="3400" spc="-135" dirty="0">
                <a:latin typeface="Trebuchet MS"/>
                <a:cs typeface="Trebuchet MS"/>
              </a:rPr>
              <a:t>u</a:t>
            </a:r>
            <a:r>
              <a:rPr sz="3400" spc="-15" dirty="0">
                <a:latin typeface="Trebuchet MS"/>
                <a:cs typeface="Trebuchet MS"/>
              </a:rPr>
              <a:t>s</a:t>
            </a:r>
            <a:r>
              <a:rPr sz="3400" spc="-195" dirty="0">
                <a:latin typeface="Trebuchet MS"/>
                <a:cs typeface="Trebuchet MS"/>
              </a:rPr>
              <a:t>i</a:t>
            </a:r>
            <a:r>
              <a:rPr sz="3400" spc="-135" dirty="0">
                <a:latin typeface="Trebuchet MS"/>
                <a:cs typeface="Trebuchet MS"/>
              </a:rPr>
              <a:t>n</a:t>
            </a:r>
            <a:r>
              <a:rPr sz="3400" spc="250" dirty="0">
                <a:latin typeface="Trebuchet MS"/>
                <a:cs typeface="Trebuchet MS"/>
              </a:rPr>
              <a:t>g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235" dirty="0">
                <a:latin typeface="Trebuchet MS"/>
                <a:cs typeface="Trebuchet MS"/>
              </a:rPr>
              <a:t>m</a:t>
            </a:r>
            <a:r>
              <a:rPr sz="3400" spc="145" dirty="0">
                <a:latin typeface="Trebuchet MS"/>
                <a:cs typeface="Trebuchet MS"/>
              </a:rPr>
              <a:t>a</a:t>
            </a:r>
            <a:r>
              <a:rPr sz="3400" spc="-265" dirty="0">
                <a:latin typeface="Trebuchet MS"/>
                <a:cs typeface="Trebuchet MS"/>
              </a:rPr>
              <a:t>r</a:t>
            </a:r>
            <a:r>
              <a:rPr sz="3400" spc="-290" dirty="0">
                <a:latin typeface="Trebuchet MS"/>
                <a:cs typeface="Trebuchet MS"/>
              </a:rPr>
              <a:t>k</a:t>
            </a:r>
            <a:r>
              <a:rPr sz="3400" spc="-10" dirty="0">
                <a:latin typeface="Trebuchet MS"/>
                <a:cs typeface="Trebuchet MS"/>
              </a:rPr>
              <a:t>e</a:t>
            </a:r>
            <a:r>
              <a:rPr sz="3400" spc="-229" dirty="0">
                <a:latin typeface="Trebuchet MS"/>
                <a:cs typeface="Trebuchet MS"/>
              </a:rPr>
              <a:t>t</a:t>
            </a:r>
            <a:r>
              <a:rPr sz="3400" spc="-345" dirty="0">
                <a:latin typeface="Trebuchet MS"/>
                <a:cs typeface="Trebuchet MS"/>
              </a:rPr>
              <a:t>: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95" dirty="0">
                <a:latin typeface="Trebuchet MS"/>
                <a:cs typeface="Trebuchet MS"/>
              </a:rPr>
              <a:t>F</a:t>
            </a:r>
            <a:r>
              <a:rPr sz="3400" spc="145" dirty="0">
                <a:latin typeface="Trebuchet MS"/>
                <a:cs typeface="Trebuchet MS"/>
              </a:rPr>
              <a:t>a</a:t>
            </a:r>
            <a:r>
              <a:rPr sz="3400" spc="80" dirty="0">
                <a:latin typeface="Trebuchet MS"/>
                <a:cs typeface="Trebuchet MS"/>
              </a:rPr>
              <a:t>c</a:t>
            </a:r>
            <a:r>
              <a:rPr sz="3400" spc="-229" dirty="0">
                <a:latin typeface="Trebuchet MS"/>
                <a:cs typeface="Trebuchet MS"/>
              </a:rPr>
              <a:t>t</a:t>
            </a:r>
            <a:r>
              <a:rPr sz="3400" spc="-10" dirty="0">
                <a:latin typeface="Trebuchet MS"/>
                <a:cs typeface="Trebuchet MS"/>
              </a:rPr>
              <a:t>s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145" dirty="0">
                <a:latin typeface="Trebuchet MS"/>
                <a:cs typeface="Trebuchet MS"/>
              </a:rPr>
              <a:t>a</a:t>
            </a:r>
            <a:r>
              <a:rPr sz="3400" spc="-135" dirty="0">
                <a:latin typeface="Trebuchet MS"/>
                <a:cs typeface="Trebuchet MS"/>
              </a:rPr>
              <a:t>n</a:t>
            </a:r>
            <a:r>
              <a:rPr sz="3400" spc="40" dirty="0">
                <a:latin typeface="Trebuchet MS"/>
                <a:cs typeface="Trebuchet MS"/>
              </a:rPr>
              <a:t>d</a:t>
            </a:r>
            <a:r>
              <a:rPr sz="3400" spc="-110" dirty="0">
                <a:latin typeface="Trebuchet MS"/>
                <a:cs typeface="Trebuchet MS"/>
              </a:rPr>
              <a:t> </a:t>
            </a:r>
            <a:r>
              <a:rPr sz="3400" spc="-100" dirty="0">
                <a:latin typeface="Trebuchet MS"/>
                <a:cs typeface="Trebuchet MS"/>
              </a:rPr>
              <a:t>f</a:t>
            </a:r>
            <a:r>
              <a:rPr sz="3400" spc="-195" dirty="0">
                <a:latin typeface="Trebuchet MS"/>
                <a:cs typeface="Trebuchet MS"/>
              </a:rPr>
              <a:t>i</a:t>
            </a:r>
            <a:r>
              <a:rPr sz="3400" spc="245" dirty="0">
                <a:latin typeface="Trebuchet MS"/>
                <a:cs typeface="Trebuchet MS"/>
              </a:rPr>
              <a:t>g</a:t>
            </a:r>
            <a:r>
              <a:rPr sz="3400" spc="-135" dirty="0">
                <a:latin typeface="Trebuchet MS"/>
                <a:cs typeface="Trebuchet MS"/>
              </a:rPr>
              <a:t>u</a:t>
            </a:r>
            <a:r>
              <a:rPr sz="3400" spc="-265" dirty="0">
                <a:latin typeface="Trebuchet MS"/>
                <a:cs typeface="Trebuchet MS"/>
              </a:rPr>
              <a:t>r</a:t>
            </a:r>
            <a:r>
              <a:rPr sz="3400" spc="-10" dirty="0">
                <a:latin typeface="Trebuchet MS"/>
                <a:cs typeface="Trebuchet MS"/>
              </a:rPr>
              <a:t>es</a:t>
            </a:r>
            <a:endParaRPr sz="34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1077" y="5143501"/>
            <a:ext cx="5781674" cy="51434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51247" y="5128091"/>
            <a:ext cx="5936752" cy="51589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128091"/>
            <a:ext cx="6067424" cy="50672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3544" y="1077965"/>
            <a:ext cx="15165256" cy="2297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sz="6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Major Factors Influencing the Residential  House Prices in the United States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80291" y="175569"/>
              <a:ext cx="16708119" cy="10111740"/>
            </a:xfrm>
            <a:custGeom>
              <a:avLst/>
              <a:gdLst/>
              <a:ahLst/>
              <a:cxnLst/>
              <a:rect l="l" t="t" r="r" b="b"/>
              <a:pathLst>
                <a:path w="16708119" h="10111740">
                  <a:moveTo>
                    <a:pt x="16707707" y="10111429"/>
                  </a:moveTo>
                  <a:lnTo>
                    <a:pt x="0" y="10111429"/>
                  </a:lnTo>
                  <a:lnTo>
                    <a:pt x="0" y="0"/>
                  </a:lnTo>
                  <a:lnTo>
                    <a:pt x="16707707" y="0"/>
                  </a:lnTo>
                  <a:lnTo>
                    <a:pt x="16707707" y="10111429"/>
                  </a:lnTo>
                  <a:close/>
                </a:path>
              </a:pathLst>
            </a:custGeom>
            <a:solidFill>
              <a:srgbClr val="252826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07648" y="575992"/>
            <a:ext cx="3840479" cy="1064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00" b="1" spc="210" dirty="0">
                <a:solidFill>
                  <a:srgbClr val="FFFEE6"/>
                </a:solidFill>
                <a:latin typeface="Trebuchet MS"/>
                <a:cs typeface="Trebuchet MS"/>
              </a:rPr>
              <a:t>Economy</a:t>
            </a:r>
            <a:endParaRPr sz="68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80125" y="210457"/>
            <a:ext cx="857250" cy="7626984"/>
            <a:chOff x="1580125" y="210457"/>
            <a:chExt cx="857250" cy="7626984"/>
          </a:xfrm>
        </p:grpSpPr>
        <p:sp>
          <p:nvSpPr>
            <p:cNvPr id="7" name="object 7"/>
            <p:cNvSpPr/>
            <p:nvPr/>
          </p:nvSpPr>
          <p:spPr>
            <a:xfrm>
              <a:off x="1580125" y="210457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0" y="857249"/>
                  </a:moveTo>
                  <a:lnTo>
                    <a:pt x="0" y="0"/>
                  </a:lnTo>
                  <a:lnTo>
                    <a:pt x="857249" y="0"/>
                  </a:lnTo>
                  <a:lnTo>
                    <a:pt x="0" y="857249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2560340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3589040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5132090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6675140"/>
              <a:ext cx="133350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7703840"/>
              <a:ext cx="133350" cy="1333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203235" y="2373714"/>
            <a:ext cx="15214600" cy="561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Economy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Country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major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factor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Tahoma"/>
                <a:cs typeface="Tahoma"/>
              </a:rPr>
              <a:t>affecting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Tahoma"/>
                <a:cs typeface="Tahoma"/>
              </a:rPr>
              <a:t>House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95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105410">
              <a:lnSpc>
                <a:spcPct val="114399"/>
              </a:lnSpc>
            </a:pP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economy</a:t>
            </a:r>
            <a:r>
              <a:rPr sz="295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encompasses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Tahoma"/>
                <a:cs typeface="Tahoma"/>
              </a:rPr>
              <a:t>all</a:t>
            </a:r>
            <a:r>
              <a:rPr sz="295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activities</a:t>
            </a:r>
            <a:r>
              <a:rPr sz="295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related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production,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consumption,</a:t>
            </a:r>
            <a:r>
              <a:rPr sz="295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trade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goods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Tahoma"/>
                <a:cs typeface="Tahoma"/>
              </a:rPr>
              <a:t>entity.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716280">
              <a:lnSpc>
                <a:spcPct val="114399"/>
              </a:lnSpc>
            </a:pP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generally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measured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economic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indicators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GDP,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employment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Tahoma"/>
                <a:cs typeface="Tahoma"/>
              </a:rPr>
              <a:t>data,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manufacturing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60" dirty="0">
                <a:solidFill>
                  <a:srgbClr val="FFFFFF"/>
                </a:solidFill>
                <a:latin typeface="Tahoma"/>
                <a:cs typeface="Tahoma"/>
              </a:rPr>
              <a:t>activity,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prices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goods,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Tahoma"/>
                <a:cs typeface="Tahoma"/>
              </a:rPr>
              <a:t>etc.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Economy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Country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increases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Tahoma"/>
                <a:cs typeface="Tahoma"/>
              </a:rPr>
              <a:t>House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also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Increases.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see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Strong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Positive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Correlation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Economy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Tahoma"/>
                <a:cs typeface="Tahoma"/>
              </a:rPr>
              <a:t>House</a:t>
            </a:r>
            <a:endParaRPr sz="29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97515" y="2"/>
              <a:ext cx="16690975" cy="10287000"/>
            </a:xfrm>
            <a:custGeom>
              <a:avLst/>
              <a:gdLst/>
              <a:ahLst/>
              <a:cxnLst/>
              <a:rect l="l" t="t" r="r" b="b"/>
              <a:pathLst>
                <a:path w="16690975" h="10287000">
                  <a:moveTo>
                    <a:pt x="16690483" y="10286996"/>
                  </a:moveTo>
                  <a:lnTo>
                    <a:pt x="0" y="10286996"/>
                  </a:lnTo>
                  <a:lnTo>
                    <a:pt x="0" y="0"/>
                  </a:lnTo>
                  <a:lnTo>
                    <a:pt x="16690483" y="0"/>
                  </a:lnTo>
                  <a:lnTo>
                    <a:pt x="16690483" y="10286996"/>
                  </a:lnTo>
                  <a:close/>
                </a:path>
              </a:pathLst>
            </a:custGeom>
            <a:solidFill>
              <a:srgbClr val="252826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94231" y="3"/>
              <a:ext cx="924560" cy="924560"/>
            </a:xfrm>
            <a:custGeom>
              <a:avLst/>
              <a:gdLst/>
              <a:ahLst/>
              <a:cxnLst/>
              <a:rect l="l" t="t" r="r" b="b"/>
              <a:pathLst>
                <a:path w="924560" h="924560">
                  <a:moveTo>
                    <a:pt x="0" y="924454"/>
                  </a:moveTo>
                  <a:lnTo>
                    <a:pt x="0" y="0"/>
                  </a:lnTo>
                  <a:lnTo>
                    <a:pt x="924454" y="0"/>
                  </a:lnTo>
                  <a:lnTo>
                    <a:pt x="0" y="924454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84233" y="584469"/>
            <a:ext cx="6340475" cy="1064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00" b="1" spc="445" dirty="0">
                <a:solidFill>
                  <a:srgbClr val="FFFEE6"/>
                </a:solidFill>
                <a:latin typeface="Trebuchet MS"/>
                <a:cs typeface="Trebuchet MS"/>
              </a:rPr>
              <a:t>Demographics</a:t>
            </a:r>
            <a:endParaRPr sz="6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85090" y="2560343"/>
            <a:ext cx="133350" cy="5276850"/>
            <a:chOff x="1885090" y="2560343"/>
            <a:chExt cx="133350" cy="52768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2560343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4103393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5646443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5090" y="7703843"/>
              <a:ext cx="133350" cy="1333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03235" y="2308108"/>
            <a:ext cx="15949294" cy="6197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4165">
              <a:lnSpc>
                <a:spcPct val="114399"/>
              </a:lnSpc>
              <a:spcBef>
                <a:spcPts val="100"/>
              </a:spcBef>
            </a:pP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Demographics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describes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composition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population,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75" dirty="0">
                <a:solidFill>
                  <a:srgbClr val="FFFFFF"/>
                </a:solidFill>
                <a:latin typeface="Tahoma"/>
                <a:cs typeface="Tahoma"/>
              </a:rPr>
              <a:t>age,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Tahoma"/>
                <a:cs typeface="Tahoma"/>
              </a:rPr>
              <a:t>race, </a:t>
            </a:r>
            <a:r>
              <a:rPr sz="2950" spc="-9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gender,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ahoma"/>
                <a:cs typeface="Tahoma"/>
              </a:rPr>
              <a:t>income,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migration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patterns,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population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growth.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168275">
              <a:lnSpc>
                <a:spcPct val="114399"/>
              </a:lnSpc>
            </a:pP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United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States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had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official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resident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population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331,893,745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Tahoma"/>
                <a:cs typeface="Tahoma"/>
              </a:rPr>
              <a:t>July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0" dirty="0">
                <a:solidFill>
                  <a:srgbClr val="FFFFFF"/>
                </a:solidFill>
                <a:latin typeface="Tahoma"/>
                <a:cs typeface="Tahoma"/>
              </a:rPr>
              <a:t>1,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2021,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according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65" dirty="0">
                <a:solidFill>
                  <a:srgbClr val="FFFFFF"/>
                </a:solidFill>
                <a:latin typeface="Tahoma"/>
                <a:cs typeface="Tahoma"/>
              </a:rPr>
              <a:t>U.S.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Census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Bureau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Tahoma"/>
                <a:cs typeface="Tahoma"/>
              </a:rPr>
              <a:t>becomes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third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largest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populated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country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world.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499745">
              <a:lnSpc>
                <a:spcPct val="114399"/>
              </a:lnSpc>
              <a:spcBef>
                <a:spcPts val="5"/>
              </a:spcBef>
            </a:pP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Immigrants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lot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immigrants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united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Tahoma"/>
                <a:cs typeface="Tahoma"/>
              </a:rPr>
              <a:t>states.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government's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policy </a:t>
            </a:r>
            <a:r>
              <a:rPr sz="2950" spc="-9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priorities designed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increase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migrant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protections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smooth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immigrants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arrival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into the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country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helped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lot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immigrants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migrate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United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Tahoma"/>
                <a:cs typeface="Tahoma"/>
              </a:rPr>
              <a:t>States.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5080">
              <a:lnSpc>
                <a:spcPct val="114399"/>
              </a:lnSpc>
            </a:pP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Due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increase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immigration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United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Tahoma"/>
                <a:cs typeface="Tahoma"/>
              </a:rPr>
              <a:t>States,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greater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demand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than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supply, </a:t>
            </a:r>
            <a:r>
              <a:rPr sz="2950" spc="-9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which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leads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increase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property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ahoma"/>
                <a:cs typeface="Tahoma"/>
              </a:rPr>
              <a:t>prices.</a:t>
            </a:r>
            <a:endParaRPr sz="29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97515" y="0"/>
              <a:ext cx="16690975" cy="10287000"/>
            </a:xfrm>
            <a:custGeom>
              <a:avLst/>
              <a:gdLst/>
              <a:ahLst/>
              <a:cxnLst/>
              <a:rect l="l" t="t" r="r" b="b"/>
              <a:pathLst>
                <a:path w="16690975" h="10287000">
                  <a:moveTo>
                    <a:pt x="16690483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6690483" y="0"/>
                  </a:lnTo>
                  <a:lnTo>
                    <a:pt x="16690483" y="10286999"/>
                  </a:lnTo>
                  <a:close/>
                </a:path>
              </a:pathLst>
            </a:custGeom>
            <a:solidFill>
              <a:srgbClr val="252826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95263" y="0"/>
              <a:ext cx="1029335" cy="1029335"/>
            </a:xfrm>
            <a:custGeom>
              <a:avLst/>
              <a:gdLst/>
              <a:ahLst/>
              <a:cxnLst/>
              <a:rect l="l" t="t" r="r" b="b"/>
              <a:pathLst>
                <a:path w="1029335" h="1029335">
                  <a:moveTo>
                    <a:pt x="0" y="1029240"/>
                  </a:moveTo>
                  <a:lnTo>
                    <a:pt x="0" y="0"/>
                  </a:lnTo>
                  <a:lnTo>
                    <a:pt x="1029240" y="0"/>
                  </a:lnTo>
                  <a:lnTo>
                    <a:pt x="0" y="102924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84233" y="584467"/>
            <a:ext cx="6125845" cy="1064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00" b="1" spc="204" dirty="0">
                <a:solidFill>
                  <a:srgbClr val="FFFEE6"/>
                </a:solidFill>
                <a:latin typeface="Trebuchet MS"/>
                <a:cs typeface="Trebuchet MS"/>
              </a:rPr>
              <a:t>Interest</a:t>
            </a:r>
            <a:r>
              <a:rPr sz="6800" b="1" spc="280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340" dirty="0">
                <a:solidFill>
                  <a:srgbClr val="FFFEE6"/>
                </a:solidFill>
                <a:latin typeface="Trebuchet MS"/>
                <a:cs typeface="Trebuchet MS"/>
              </a:rPr>
              <a:t>Rates</a:t>
            </a:r>
            <a:endParaRPr sz="6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85090" y="2560342"/>
            <a:ext cx="133350" cy="5791200"/>
            <a:chOff x="1885090" y="2560342"/>
            <a:chExt cx="133350" cy="57912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2560342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4103392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5132092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5090" y="6675142"/>
              <a:ext cx="133350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85090" y="8218192"/>
              <a:ext cx="133350" cy="1333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203235" y="2308108"/>
            <a:ext cx="15670530" cy="671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3000">
              <a:lnSpc>
                <a:spcPct val="114399"/>
              </a:lnSpc>
              <a:spcBef>
                <a:spcPts val="100"/>
              </a:spcBef>
            </a:pP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interest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rate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amount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lender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charges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borrower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percentage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950" spc="-9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principal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2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amount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loaned.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95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Interest</a:t>
            </a:r>
            <a:r>
              <a:rPr sz="2950" u="heavy" spc="-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sz="295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rates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also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major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impact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real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estate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markets.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439420">
              <a:lnSpc>
                <a:spcPct val="114399"/>
              </a:lnSpc>
            </a:pP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mortgage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loan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secured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loan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allows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Tahoma"/>
                <a:cs typeface="Tahoma"/>
              </a:rPr>
              <a:t>avail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funds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providing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immovable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Tahoma"/>
                <a:cs typeface="Tahoma"/>
              </a:rPr>
              <a:t>asset,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house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commercial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ahoma"/>
                <a:cs typeface="Tahoma"/>
              </a:rPr>
              <a:t>property,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collateral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lender.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791845">
              <a:lnSpc>
                <a:spcPct val="114399"/>
              </a:lnSpc>
            </a:pP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Changes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interest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rates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greatly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influence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person's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Tahoma"/>
                <a:cs typeface="Tahoma"/>
              </a:rPr>
              <a:t>ability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purchase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residential </a:t>
            </a:r>
            <a:r>
              <a:rPr sz="2950" spc="-9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property.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5080">
              <a:lnSpc>
                <a:spcPct val="114399"/>
              </a:lnSpc>
            </a:pP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Low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interest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rates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tend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increase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demand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ahoma"/>
                <a:cs typeface="Tahoma"/>
              </a:rPr>
              <a:t>property,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driving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Tahoma"/>
                <a:cs typeface="Tahoma"/>
              </a:rPr>
              <a:t>up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prices,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while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ahoma"/>
                <a:cs typeface="Tahoma"/>
              </a:rPr>
              <a:t>high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interest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rates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generally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opposite.</a:t>
            </a:r>
            <a:endParaRPr sz="29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635"/>
            <a:chOff x="0" y="0"/>
            <a:chExt cx="18288000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97515" y="0"/>
              <a:ext cx="16690975" cy="10287000"/>
            </a:xfrm>
            <a:custGeom>
              <a:avLst/>
              <a:gdLst/>
              <a:ahLst/>
              <a:cxnLst/>
              <a:rect l="l" t="t" r="r" b="b"/>
              <a:pathLst>
                <a:path w="16690975" h="10287000">
                  <a:moveTo>
                    <a:pt x="16690483" y="10286998"/>
                  </a:moveTo>
                  <a:lnTo>
                    <a:pt x="0" y="10286998"/>
                  </a:lnTo>
                  <a:lnTo>
                    <a:pt x="0" y="0"/>
                  </a:lnTo>
                  <a:lnTo>
                    <a:pt x="16690483" y="0"/>
                  </a:lnTo>
                  <a:lnTo>
                    <a:pt x="16690483" y="10286998"/>
                  </a:lnTo>
                  <a:close/>
                </a:path>
              </a:pathLst>
            </a:custGeom>
            <a:solidFill>
              <a:srgbClr val="252826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95799" y="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0" y="1028700"/>
                  </a:moveTo>
                  <a:lnTo>
                    <a:pt x="0" y="0"/>
                  </a:lnTo>
                  <a:lnTo>
                    <a:pt x="1028699" y="0"/>
                  </a:lnTo>
                  <a:lnTo>
                    <a:pt x="0" y="102870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60221" y="584466"/>
            <a:ext cx="13862050" cy="1064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00" b="1" spc="250" dirty="0">
                <a:solidFill>
                  <a:srgbClr val="FFFEE6"/>
                </a:solidFill>
                <a:latin typeface="Trebuchet MS"/>
                <a:cs typeface="Trebuchet MS"/>
              </a:rPr>
              <a:t>Government</a:t>
            </a:r>
            <a:r>
              <a:rPr sz="6800" b="1" spc="265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480" dirty="0">
                <a:solidFill>
                  <a:srgbClr val="FFFEE6"/>
                </a:solidFill>
                <a:latin typeface="Trebuchet MS"/>
                <a:cs typeface="Trebuchet MS"/>
              </a:rPr>
              <a:t>Policies/Subsidies</a:t>
            </a:r>
            <a:endParaRPr sz="6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85090" y="2514600"/>
            <a:ext cx="133350" cy="5276850"/>
            <a:chOff x="1885090" y="2514600"/>
            <a:chExt cx="133350" cy="52768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2514600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3543300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5086350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5090" y="7658100"/>
              <a:ext cx="133350" cy="1333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03235" y="2327974"/>
            <a:ext cx="16084550" cy="6646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Legislation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also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another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factor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have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sizable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impact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property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demand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ahoma"/>
                <a:cs typeface="Tahoma"/>
              </a:rPr>
              <a:t>prices.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462915" indent="96520">
              <a:lnSpc>
                <a:spcPct val="114399"/>
              </a:lnSpc>
            </a:pPr>
            <a:r>
              <a:rPr sz="2950" spc="-60" dirty="0">
                <a:solidFill>
                  <a:srgbClr val="FFFFFF"/>
                </a:solidFill>
                <a:latin typeface="Tahoma"/>
                <a:cs typeface="Tahoma"/>
              </a:rPr>
              <a:t>Tax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credits,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deductions,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subsidies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Tahoma"/>
                <a:cs typeface="Tahoma"/>
              </a:rPr>
              <a:t>some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35" dirty="0">
                <a:solidFill>
                  <a:srgbClr val="FFFFFF"/>
                </a:solidFill>
                <a:latin typeface="Tahoma"/>
                <a:cs typeface="Tahoma"/>
              </a:rPr>
              <a:t>ways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government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temporarily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boost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demand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real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estate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long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they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place.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64135" indent="96520">
              <a:lnSpc>
                <a:spcPct val="114399"/>
              </a:lnSpc>
            </a:pPr>
            <a:r>
              <a:rPr sz="2950" spc="-14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2009,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65" dirty="0">
                <a:solidFill>
                  <a:srgbClr val="FFFFFF"/>
                </a:solidFill>
                <a:latin typeface="Tahoma"/>
                <a:cs typeface="Tahoma"/>
              </a:rPr>
              <a:t>U.S.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government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introduced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first-time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homebuyer's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tax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credit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homeowners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an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attempt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950" spc="15" dirty="0">
                <a:solidFill>
                  <a:srgbClr val="FFFFFF"/>
                </a:solidFill>
                <a:latin typeface="Tahoma"/>
                <a:cs typeface="Tahoma"/>
              </a:rPr>
              <a:t>jump-start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home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sales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sluggish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economy.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According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Government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Accountability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Tahoma"/>
                <a:cs typeface="Tahoma"/>
              </a:rPr>
              <a:t>Office,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Tahoma"/>
                <a:cs typeface="Tahoma"/>
              </a:rPr>
              <a:t>2.3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Million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Tahoma"/>
                <a:cs typeface="Tahoma"/>
              </a:rPr>
              <a:t>people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took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advantage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tax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ahoma"/>
                <a:cs typeface="Tahoma"/>
              </a:rPr>
              <a:t>incentive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quite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sizable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increase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purchase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houses.</a:t>
            </a:r>
            <a:endParaRPr sz="29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 dirty="0">
              <a:latin typeface="Tahoma"/>
              <a:cs typeface="Tahoma"/>
            </a:endParaRPr>
          </a:p>
          <a:p>
            <a:pPr marL="12700" marR="394970" algn="just">
              <a:lnSpc>
                <a:spcPct val="114399"/>
              </a:lnSpc>
              <a:spcBef>
                <a:spcPts val="5"/>
              </a:spcBef>
            </a:pP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US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government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upcoming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schemes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Providing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Incentives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Land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Use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Zoning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Reform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Reducing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Regulatory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Barriers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house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owners</a:t>
            </a:r>
            <a:r>
              <a:rPr sz="2950" spc="6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help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them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reduce </a:t>
            </a:r>
            <a:r>
              <a:rPr sz="2950" spc="-9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burden.</a:t>
            </a:r>
            <a:endParaRPr sz="29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635"/>
            <a:chOff x="0" y="0"/>
            <a:chExt cx="18288000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97515" y="1"/>
              <a:ext cx="16690975" cy="10287000"/>
            </a:xfrm>
            <a:custGeom>
              <a:avLst/>
              <a:gdLst/>
              <a:ahLst/>
              <a:cxnLst/>
              <a:rect l="l" t="t" r="r" b="b"/>
              <a:pathLst>
                <a:path w="16690975" h="10287000">
                  <a:moveTo>
                    <a:pt x="16690483" y="10286997"/>
                  </a:moveTo>
                  <a:lnTo>
                    <a:pt x="0" y="10286997"/>
                  </a:lnTo>
                  <a:lnTo>
                    <a:pt x="0" y="0"/>
                  </a:lnTo>
                  <a:lnTo>
                    <a:pt x="16690483" y="0"/>
                  </a:lnTo>
                  <a:lnTo>
                    <a:pt x="16690483" y="10286997"/>
                  </a:lnTo>
                  <a:close/>
                </a:path>
              </a:pathLst>
            </a:custGeom>
            <a:solidFill>
              <a:srgbClr val="252826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95799" y="0"/>
              <a:ext cx="1028700" cy="1028700"/>
            </a:xfrm>
            <a:custGeom>
              <a:avLst/>
              <a:gdLst/>
              <a:ahLst/>
              <a:cxnLst/>
              <a:rect l="l" t="t" r="r" b="b"/>
              <a:pathLst>
                <a:path w="1028700" h="1028700">
                  <a:moveTo>
                    <a:pt x="0" y="1028700"/>
                  </a:moveTo>
                  <a:lnTo>
                    <a:pt x="0" y="0"/>
                  </a:lnTo>
                  <a:lnTo>
                    <a:pt x="1028699" y="0"/>
                  </a:lnTo>
                  <a:lnTo>
                    <a:pt x="0" y="1028700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660221" y="584468"/>
            <a:ext cx="12265025" cy="1064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00" b="1" spc="415" dirty="0">
                <a:solidFill>
                  <a:srgbClr val="FFFEE6"/>
                </a:solidFill>
                <a:latin typeface="Trebuchet MS"/>
                <a:cs typeface="Trebuchet MS"/>
              </a:rPr>
              <a:t>Area</a:t>
            </a:r>
            <a:r>
              <a:rPr sz="6800" b="1" spc="330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295" dirty="0">
                <a:solidFill>
                  <a:srgbClr val="FFFEE6"/>
                </a:solidFill>
                <a:latin typeface="Trebuchet MS"/>
                <a:cs typeface="Trebuchet MS"/>
              </a:rPr>
              <a:t>Desirability</a:t>
            </a:r>
            <a:r>
              <a:rPr sz="6800" b="1" spc="330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875" dirty="0">
                <a:solidFill>
                  <a:srgbClr val="FFFEE6"/>
                </a:solidFill>
                <a:latin typeface="Trebuchet MS"/>
                <a:cs typeface="Trebuchet MS"/>
              </a:rPr>
              <a:t>/</a:t>
            </a:r>
            <a:r>
              <a:rPr sz="6800" b="1" spc="335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280" dirty="0">
                <a:solidFill>
                  <a:srgbClr val="FFFEE6"/>
                </a:solidFill>
                <a:latin typeface="Trebuchet MS"/>
                <a:cs typeface="Trebuchet MS"/>
              </a:rPr>
              <a:t>Location</a:t>
            </a:r>
            <a:endParaRPr sz="6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85090" y="2514601"/>
            <a:ext cx="133350" cy="4762500"/>
            <a:chOff x="1885090" y="2514601"/>
            <a:chExt cx="133350" cy="4762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2514601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5090" y="4057651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5090" y="5600701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5090" y="7143750"/>
              <a:ext cx="133350" cy="13334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03235" y="2262366"/>
            <a:ext cx="15920085" cy="568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5605">
              <a:lnSpc>
                <a:spcPct val="114399"/>
              </a:lnSpc>
              <a:spcBef>
                <a:spcPts val="100"/>
              </a:spcBef>
            </a:pPr>
            <a:r>
              <a:rPr sz="2950" spc="15" dirty="0">
                <a:solidFill>
                  <a:srgbClr val="FFFFFF"/>
                </a:solidFill>
                <a:latin typeface="Tahoma"/>
                <a:cs typeface="Tahoma"/>
              </a:rPr>
              <a:t>While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housing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prices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tend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rise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Tahoma"/>
                <a:cs typeface="Tahoma"/>
              </a:rPr>
              <a:t>fall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5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national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Tahoma"/>
                <a:cs typeface="Tahoma"/>
              </a:rPr>
              <a:t>level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we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could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see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prices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Tahoma"/>
                <a:cs typeface="Tahoma"/>
              </a:rPr>
              <a:t>some </a:t>
            </a:r>
            <a:r>
              <a:rPr sz="2950" spc="-9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parts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country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may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increase,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occurs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Tahoma"/>
                <a:cs typeface="Tahoma"/>
              </a:rPr>
              <a:t>due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desirability.</a:t>
            </a:r>
            <a:endParaRPr sz="29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ahoma"/>
              <a:cs typeface="Tahoma"/>
            </a:endParaRPr>
          </a:p>
          <a:p>
            <a:pPr marL="12700" marR="484505">
              <a:lnSpc>
                <a:spcPct val="114399"/>
              </a:lnSpc>
              <a:tabLst>
                <a:tab pos="6421120" algn="l"/>
              </a:tabLst>
            </a:pPr>
            <a:r>
              <a:rPr sz="2950" spc="-210" dirty="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Area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consists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lot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schools	</a:t>
            </a:r>
            <a:r>
              <a:rPr sz="2950" spc="1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trendy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area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where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Tahoma"/>
                <a:cs typeface="Tahoma"/>
              </a:rPr>
              <a:t>people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want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desire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Tahoma"/>
                <a:cs typeface="Tahoma"/>
              </a:rPr>
              <a:t>be </a:t>
            </a:r>
            <a:r>
              <a:rPr sz="2950" spc="-9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may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affect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house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area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Tahoma"/>
                <a:cs typeface="Tahoma"/>
              </a:rPr>
              <a:t>significantly</a:t>
            </a:r>
            <a:endParaRPr sz="29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ahoma"/>
              <a:cs typeface="Tahoma"/>
            </a:endParaRPr>
          </a:p>
          <a:p>
            <a:pPr marL="12700" marR="109220">
              <a:lnSpc>
                <a:spcPct val="114399"/>
              </a:lnSpc>
              <a:spcBef>
                <a:spcPts val="5"/>
              </a:spcBef>
            </a:pPr>
            <a:r>
              <a:rPr sz="2950" spc="-55" dirty="0">
                <a:solidFill>
                  <a:srgbClr val="FFFFFF"/>
                </a:solidFill>
                <a:latin typeface="Tahoma"/>
                <a:cs typeface="Tahoma"/>
              </a:rPr>
              <a:t>Say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35" dirty="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manufacturing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plant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large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company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brings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jobs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Tahoma"/>
                <a:cs typeface="Tahoma"/>
              </a:rPr>
              <a:t>area,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Tahoma"/>
                <a:cs typeface="Tahoma"/>
              </a:rPr>
              <a:t>people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may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flock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950" spc="-9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region,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even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35" dirty="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populatis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small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before.</a:t>
            </a:r>
            <a:endParaRPr sz="29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ahoma"/>
              <a:cs typeface="Tahoma"/>
            </a:endParaRPr>
          </a:p>
          <a:p>
            <a:pPr marL="12700" marR="5080">
              <a:lnSpc>
                <a:spcPct val="114399"/>
              </a:lnSpc>
            </a:pPr>
            <a:r>
              <a:rPr sz="2950" spc="-210" dirty="0">
                <a:solidFill>
                  <a:srgbClr val="FFFFFF"/>
                </a:solidFill>
                <a:latin typeface="Tahoma"/>
                <a:cs typeface="Tahoma"/>
              </a:rPr>
              <a:t>If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housing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isn't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built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fast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enough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accommodate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5" dirty="0">
                <a:solidFill>
                  <a:srgbClr val="FFFFFF"/>
                </a:solidFill>
                <a:latin typeface="Tahoma"/>
                <a:cs typeface="Tahoma"/>
              </a:rPr>
              <a:t>influx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people,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housing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pries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950" spc="-9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area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30" dirty="0">
                <a:solidFill>
                  <a:srgbClr val="FFFFFF"/>
                </a:solidFill>
                <a:latin typeface="Tahoma"/>
                <a:cs typeface="Tahoma"/>
              </a:rPr>
              <a:t>will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rise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Supply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Tahoma"/>
                <a:cs typeface="Tahoma"/>
              </a:rPr>
              <a:t>Demand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principle.</a:t>
            </a:r>
            <a:endParaRPr sz="2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635"/>
            <a:chOff x="0" y="0"/>
            <a:chExt cx="18288000" cy="10287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97515" y="0"/>
              <a:ext cx="16690975" cy="10287000"/>
            </a:xfrm>
            <a:custGeom>
              <a:avLst/>
              <a:gdLst/>
              <a:ahLst/>
              <a:cxnLst/>
              <a:rect l="l" t="t" r="r" b="b"/>
              <a:pathLst>
                <a:path w="16690975" h="10287000">
                  <a:moveTo>
                    <a:pt x="16690483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6690483" y="0"/>
                  </a:lnTo>
                  <a:lnTo>
                    <a:pt x="16690483" y="10286999"/>
                  </a:lnTo>
                  <a:close/>
                </a:path>
              </a:pathLst>
            </a:custGeom>
            <a:solidFill>
              <a:srgbClr val="252826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1789" y="0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914399"/>
                  </a:moveTo>
                  <a:lnTo>
                    <a:pt x="0" y="0"/>
                  </a:lnTo>
                  <a:lnTo>
                    <a:pt x="914400" y="0"/>
                  </a:lnTo>
                  <a:lnTo>
                    <a:pt x="0" y="914399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84233" y="584466"/>
            <a:ext cx="12594590" cy="10648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800" b="1" spc="195" dirty="0">
                <a:solidFill>
                  <a:srgbClr val="FFFEE6"/>
                </a:solidFill>
                <a:latin typeface="Trebuchet MS"/>
                <a:cs typeface="Trebuchet MS"/>
              </a:rPr>
              <a:t>Home</a:t>
            </a:r>
            <a:r>
              <a:rPr sz="6800" b="1" spc="325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275" dirty="0">
                <a:solidFill>
                  <a:srgbClr val="FFFEE6"/>
                </a:solidFill>
                <a:latin typeface="Trebuchet MS"/>
                <a:cs typeface="Trebuchet MS"/>
              </a:rPr>
              <a:t>size</a:t>
            </a:r>
            <a:r>
              <a:rPr sz="6800" b="1" spc="325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420" dirty="0">
                <a:solidFill>
                  <a:srgbClr val="FFFEE6"/>
                </a:solidFill>
                <a:latin typeface="Trebuchet MS"/>
                <a:cs typeface="Trebuchet MS"/>
              </a:rPr>
              <a:t>and</a:t>
            </a:r>
            <a:r>
              <a:rPr sz="6800" b="1" spc="325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440" dirty="0">
                <a:solidFill>
                  <a:srgbClr val="FFFEE6"/>
                </a:solidFill>
                <a:latin typeface="Trebuchet MS"/>
                <a:cs typeface="Trebuchet MS"/>
              </a:rPr>
              <a:t>usable</a:t>
            </a:r>
            <a:r>
              <a:rPr sz="6800" b="1" spc="325" dirty="0">
                <a:solidFill>
                  <a:srgbClr val="FFFEE6"/>
                </a:solidFill>
                <a:latin typeface="Trebuchet MS"/>
                <a:cs typeface="Trebuchet MS"/>
              </a:rPr>
              <a:t> </a:t>
            </a:r>
            <a:r>
              <a:rPr sz="6800" b="1" spc="590" dirty="0">
                <a:solidFill>
                  <a:srgbClr val="FFFEE6"/>
                </a:solidFill>
                <a:latin typeface="Trebuchet MS"/>
                <a:cs typeface="Trebuchet MS"/>
              </a:rPr>
              <a:t>space</a:t>
            </a:r>
            <a:endParaRPr sz="6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85090" y="3074690"/>
            <a:ext cx="133350" cy="5276850"/>
            <a:chOff x="1885090" y="3074690"/>
            <a:chExt cx="133350" cy="52768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3074690"/>
              <a:ext cx="133350" cy="1333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4103390"/>
              <a:ext cx="133350" cy="1333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5132091"/>
              <a:ext cx="133350" cy="1333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6160790"/>
              <a:ext cx="133350" cy="1333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5090" y="8218190"/>
              <a:ext cx="133350" cy="13334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203235" y="2888064"/>
            <a:ext cx="15949930" cy="6132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house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usable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space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important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factors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5" dirty="0">
                <a:solidFill>
                  <a:srgbClr val="FFFFFF"/>
                </a:solidFill>
                <a:latin typeface="Tahoma"/>
                <a:cs typeface="Tahoma"/>
              </a:rPr>
              <a:t>affect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house.</a:t>
            </a:r>
            <a:endParaRPr sz="29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bigger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Area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house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Tahoma"/>
                <a:cs typeface="Tahoma"/>
              </a:rPr>
              <a:t>surrounding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greater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price.</a:t>
            </a:r>
            <a:endParaRPr sz="29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usable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area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around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house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Tahoma"/>
                <a:cs typeface="Tahoma"/>
              </a:rPr>
              <a:t>be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renovations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upgrades.</a:t>
            </a:r>
            <a:endParaRPr sz="29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350">
              <a:latin typeface="Tahoma"/>
              <a:cs typeface="Tahoma"/>
            </a:endParaRPr>
          </a:p>
          <a:p>
            <a:pPr marL="12700" marR="450850">
              <a:lnSpc>
                <a:spcPct val="114399"/>
              </a:lnSpc>
            </a:pP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Livable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space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what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most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important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buyers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appraisers.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Bedrooms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5" dirty="0">
                <a:solidFill>
                  <a:srgbClr val="FFFFFF"/>
                </a:solidFill>
                <a:latin typeface="Tahoma"/>
                <a:cs typeface="Tahoma"/>
              </a:rPr>
              <a:t>bathrooms </a:t>
            </a:r>
            <a:r>
              <a:rPr sz="2950" spc="-9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most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highly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Tahoma"/>
                <a:cs typeface="Tahoma"/>
              </a:rPr>
              <a:t>valued,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Tahoma"/>
                <a:cs typeface="Tahoma"/>
              </a:rPr>
              <a:t>beds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7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0" dirty="0">
                <a:solidFill>
                  <a:srgbClr val="FFFFFF"/>
                </a:solidFill>
                <a:latin typeface="Tahoma"/>
                <a:cs typeface="Tahoma"/>
              </a:rPr>
              <a:t>baths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home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offers,</a:t>
            </a:r>
            <a:r>
              <a:rPr sz="295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Tahoma"/>
                <a:cs typeface="Tahoma"/>
              </a:rPr>
              <a:t>more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Tahoma"/>
                <a:cs typeface="Tahoma"/>
              </a:rPr>
              <a:t>home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" dirty="0">
                <a:solidFill>
                  <a:srgbClr val="FFFFFF"/>
                </a:solidFill>
                <a:latin typeface="Tahoma"/>
                <a:cs typeface="Tahoma"/>
              </a:rPr>
              <a:t>generally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worth.</a:t>
            </a:r>
            <a:endParaRPr sz="29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50">
              <a:latin typeface="Tahoma"/>
              <a:cs typeface="Tahoma"/>
            </a:endParaRPr>
          </a:p>
          <a:p>
            <a:pPr marL="12700" marR="5080">
              <a:lnSpc>
                <a:spcPct val="114399"/>
              </a:lnSpc>
            </a:pPr>
            <a:r>
              <a:rPr sz="2950" spc="-1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Tahoma"/>
                <a:cs typeface="Tahoma"/>
              </a:rPr>
              <a:t>added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Tahoma"/>
                <a:cs typeface="Tahoma"/>
              </a:rPr>
              <a:t>such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0" dirty="0">
                <a:solidFill>
                  <a:srgbClr val="FFFFFF"/>
                </a:solidFill>
                <a:latin typeface="Tahoma"/>
                <a:cs typeface="Tahoma"/>
              </a:rPr>
              <a:t>swimming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Tahoma"/>
                <a:cs typeface="Tahoma"/>
              </a:rPr>
              <a:t>pool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26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Tahoma"/>
                <a:cs typeface="Tahoma"/>
              </a:rPr>
              <a:t>Garage,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FFFFF"/>
                </a:solidFill>
                <a:latin typeface="Tahoma"/>
                <a:cs typeface="Tahoma"/>
              </a:rPr>
              <a:t>Attic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FFFFF"/>
                </a:solidFill>
                <a:latin typeface="Tahoma"/>
                <a:cs typeface="Tahoma"/>
              </a:rPr>
              <a:t>also</a:t>
            </a:r>
            <a:r>
              <a:rPr sz="295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influence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Tahoma"/>
                <a:cs typeface="Tahoma"/>
              </a:rPr>
              <a:t>increasing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55" dirty="0">
                <a:solidFill>
                  <a:srgbClr val="FFFFFF"/>
                </a:solidFill>
                <a:latin typeface="Tahoma"/>
                <a:cs typeface="Tahoma"/>
              </a:rPr>
              <a:t>price</a:t>
            </a:r>
            <a:r>
              <a:rPr sz="2950" spc="-1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2950" spc="-9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4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95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950" spc="30" dirty="0">
                <a:solidFill>
                  <a:srgbClr val="FFFFFF"/>
                </a:solidFill>
                <a:latin typeface="Tahoma"/>
                <a:cs typeface="Tahoma"/>
              </a:rPr>
              <a:t>house.</a:t>
            </a:r>
            <a:endParaRPr sz="2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1572</Words>
  <Application>Microsoft Office PowerPoint</Application>
  <PresentationFormat>Custom</PresentationFormat>
  <Paragraphs>145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Lucida Sans Unicode</vt:lpstr>
      <vt:lpstr>Tahoma</vt:lpstr>
      <vt:lpstr>Trebuchet MS</vt:lpstr>
      <vt:lpstr>Office Theme</vt:lpstr>
      <vt:lpstr>Factors Influencing the Residential  House Prices in the United States</vt:lpstr>
      <vt:lpstr>Table of Contents</vt:lpstr>
      <vt:lpstr>Major Factors Influencing the Residential  House Prices in the United States</vt:lpstr>
      <vt:lpstr>Economy</vt:lpstr>
      <vt:lpstr>Demographics</vt:lpstr>
      <vt:lpstr>Interest Rates</vt:lpstr>
      <vt:lpstr>Government Policies/Subsidies</vt:lpstr>
      <vt:lpstr>Area Desirability / Location</vt:lpstr>
      <vt:lpstr>Home size and usable space</vt:lpstr>
      <vt:lpstr>Age and condition</vt:lpstr>
      <vt:lpstr>The local market</vt:lpstr>
      <vt:lpstr>Microfactors influencing house  prices</vt:lpstr>
      <vt:lpstr>Presentation and pricing strategy</vt:lpstr>
      <vt:lpstr>Median Home Price by State in the United States, 2022</vt:lpstr>
      <vt:lpstr>Median Home Price by State in 2022</vt:lpstr>
      <vt:lpstr>The U.S. housing market: Facts and figures</vt:lpstr>
      <vt:lpstr>Median Home Price by State 2022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dc:creator>Mohammed Arshad</dc:creator>
  <cp:keywords>DAFHV_cLu-Y,BAEYwKvHotI</cp:keywords>
  <cp:lastModifiedBy>MOHAMMED ARSHAD</cp:lastModifiedBy>
  <cp:revision>2</cp:revision>
  <dcterms:created xsi:type="dcterms:W3CDTF">2022-08-23T15:38:39Z</dcterms:created>
  <dcterms:modified xsi:type="dcterms:W3CDTF">2022-08-23T15:53:12Z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2022-08-23T00:00:00Z</vt:filetime>
  </property>
  <property fmtid="{D5CDD505-2E9C-101B-9397-08002B2CF9AE}" pid="3" name="Creator">
    <vt:lpwstr>Canva</vt:lpwstr>
  </property>
  <property fmtid="{D5CDD505-2E9C-101B-9397-08002B2CF9AE}" pid="4" name="LastSaved">
    <vt:filetime>2022-08-23T00:00:00Z</vt:filetime>
  </property>
</Properties>
</file>